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theme/themeOverride8.xml" ContentType="application/vnd.openxmlformats-officedocument.themeOverr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69" r:id="rId5"/>
  </p:sldMasterIdLst>
  <p:sldIdLst>
    <p:sldId id="256" r:id="rId6"/>
    <p:sldId id="257" r:id="rId7"/>
    <p:sldId id="260" r:id="rId8"/>
    <p:sldId id="294" r:id="rId9"/>
    <p:sldId id="295" r:id="rId10"/>
    <p:sldId id="292" r:id="rId11"/>
    <p:sldId id="293" r:id="rId12"/>
    <p:sldId id="297" r:id="rId13"/>
    <p:sldId id="287" r:id="rId14"/>
    <p:sldId id="274" r:id="rId15"/>
    <p:sldId id="298" r:id="rId16"/>
    <p:sldId id="275" r:id="rId17"/>
    <p:sldId id="277" r:id="rId18"/>
    <p:sldId id="289" r:id="rId19"/>
    <p:sldId id="285" r:id="rId20"/>
    <p:sldId id="280" r:id="rId21"/>
    <p:sldId id="299" r:id="rId22"/>
    <p:sldId id="302" r:id="rId23"/>
    <p:sldId id="290" r:id="rId24"/>
    <p:sldId id="284" r:id="rId25"/>
    <p:sldId id="300" r:id="rId26"/>
    <p:sldId id="262" r:id="rId27"/>
  </p:sldIdLst>
  <p:sldSz cx="9144000" cy="5143500" type="screen16x9"/>
  <p:notesSz cx="6858000" cy="9144000"/>
  <p:defaultText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IGF seule" id="{540EAB2E-BF2C-4EF9-BEA5-D4157D84102D}">
          <p14:sldIdLst>
            <p14:sldId id="256"/>
            <p14:sldId id="257"/>
            <p14:sldId id="260"/>
            <p14:sldId id="294"/>
            <p14:sldId id="295"/>
            <p14:sldId id="292"/>
            <p14:sldId id="293"/>
            <p14:sldId id="297"/>
            <p14:sldId id="287"/>
            <p14:sldId id="274"/>
            <p14:sldId id="298"/>
            <p14:sldId id="275"/>
            <p14:sldId id="277"/>
            <p14:sldId id="289"/>
            <p14:sldId id="285"/>
            <p14:sldId id="280"/>
            <p14:sldId id="299"/>
            <p14:sldId id="302"/>
            <p14:sldId id="290"/>
            <p14:sldId id="284"/>
            <p14:sldId id="300"/>
            <p14:sldId id="26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PETIT Marie-Christine" initials="LMC" lastIdx="8" clrIdx="0">
    <p:extLst>
      <p:ext uri="{19B8F6BF-5375-455C-9EA6-DF929625EA0E}">
        <p15:presenceInfo xmlns:p15="http://schemas.microsoft.com/office/powerpoint/2012/main" userId="S-1-5-21-2043104406-512064258-1538882281-57052" providerId="AD"/>
      </p:ext>
    </p:extLst>
  </p:cmAuthor>
  <p:cmAuthor id="2" name="LE BAYON, Denis (IGAS/INSPECTANTS)" initials="LBD(" lastIdx="57" clrIdx="1">
    <p:extLst>
      <p:ext uri="{19B8F6BF-5375-455C-9EA6-DF929625EA0E}">
        <p15:presenceInfo xmlns:p15="http://schemas.microsoft.com/office/powerpoint/2012/main" userId="S::denis.lebayon@igas.gouv.fr::577bfde2-51f9-4dd4-8f37-1856c5542b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00"/>
    <a:srgbClr val="00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84" autoAdjust="0"/>
    <p:restoredTop sz="94660"/>
  </p:normalViewPr>
  <p:slideViewPr>
    <p:cSldViewPr snapToGrid="0">
      <p:cViewPr varScale="1">
        <p:scale>
          <a:sx n="103" d="100"/>
          <a:sy n="103" d="100"/>
        </p:scale>
        <p:origin x="1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balidfs1.solano.alize\igf\IGF\2.%20MISSIONS_INSPECTEURS\2023\2023-M-063%20-%20Convergence%20des%20droits%20des%20travailleurs%20en%20ESAT\Simulation\v0901\REF_v0801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lmarty-adc\Desktop\ESAT\VFF\Support%20PPT.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lmarty-adc\Desktop\ESAT\VFF\Support%20PPT.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lmarty-adc\Desktop\ESAT\VFF\Support%20PPT.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lmarty-adc\Desktop\ESAT\VFF\Support%20PPT.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lmarty-adc\Desktop\ESAT\VFF\Support%20PPT.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balidfs1.solano.alize\igf\IGF\2.%20MISSIONS_INSPECTEURS\2023\2023-M-063%20-%20Convergence%20des%20droits%20des%20travailleurs%20en%20ESAT\Simulation\Evalr&#233;forme_v080124-%20Total.xlsx" TargetMode="External"/><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gjacquemin-adc\Desktop\r&#233;mun&#233;ration%20brute.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2" Type="http://schemas.openxmlformats.org/officeDocument/2006/relationships/oleObject" Target="file:///\\balidfs1.solano.alize\igf\IGF\2.%20MISSIONS_INSPECTEURS\2023\2023-M-063%20-%20Convergence%20des%20droits%20des%20travailleurs%20en%20ESAT\Simulation\Evalr&#233;forme_v080124-%20Total.xlsx" TargetMode="External"/><Relationship Id="rId1" Type="http://schemas.openxmlformats.org/officeDocument/2006/relationships/themeOverride" Target="../theme/themeOverride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lmarty-adc\Desktop\ESAT\VFF\Support%20PPT.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000">
                <a:latin typeface="Marianne" panose="02000000000000000000" pitchFamily="2" charset="0"/>
              </a:rPr>
              <a:t>Public</a:t>
            </a:r>
            <a:r>
              <a:rPr lang="fr-FR" sz="1000" baseline="0">
                <a:latin typeface="Marianne" panose="02000000000000000000" pitchFamily="2" charset="0"/>
              </a:rPr>
              <a:t> accueilli en Esat selon l'origine</a:t>
            </a:r>
            <a:endParaRPr lang="fr-FR" sz="1000">
              <a:latin typeface="Marianne" panose="02000000000000000000" pitchFamily="2" charset="0"/>
            </a:endParaRPr>
          </a:p>
        </c:rich>
      </c:tx>
      <c:layout>
        <c:manualLayout>
          <c:xMode val="edge"/>
          <c:yMode val="edge"/>
          <c:x val="0.19262810292854721"/>
          <c:y val="1.845230895412821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8D-4BA7-A981-C5A35DE294D6}"/>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8E8D-4BA7-A981-C5A35DE294D6}"/>
              </c:ext>
            </c:extLst>
          </c:dPt>
          <c:dPt>
            <c:idx val="2"/>
            <c:invertIfNegative val="0"/>
            <c:bubble3D val="0"/>
            <c:spPr>
              <a:solidFill>
                <a:schemeClr val="accent6">
                  <a:lumMod val="75000"/>
                </a:schemeClr>
              </a:solidFill>
              <a:ln>
                <a:noFill/>
              </a:ln>
              <a:effectLst/>
            </c:spPr>
            <c:extLst>
              <c:ext xmlns:c16="http://schemas.microsoft.com/office/drawing/2014/chart" uri="{C3380CC4-5D6E-409C-BE32-E72D297353CC}">
                <c16:uniqueId val="{00000005-8E8D-4BA7-A981-C5A35DE294D6}"/>
              </c:ext>
            </c:extLst>
          </c:dPt>
          <c:dPt>
            <c:idx val="3"/>
            <c:invertIfNegative val="0"/>
            <c:bubble3D val="0"/>
            <c:spPr>
              <a:solidFill>
                <a:schemeClr val="accent6">
                  <a:lumMod val="75000"/>
                </a:schemeClr>
              </a:solidFill>
              <a:ln>
                <a:noFill/>
              </a:ln>
              <a:effectLst/>
            </c:spPr>
            <c:extLst>
              <c:ext xmlns:c16="http://schemas.microsoft.com/office/drawing/2014/chart" uri="{C3380CC4-5D6E-409C-BE32-E72D297353CC}">
                <c16:uniqueId val="{00000007-8E8D-4BA7-A981-C5A35DE294D6}"/>
              </c:ext>
            </c:extLst>
          </c:dPt>
          <c:dPt>
            <c:idx val="4"/>
            <c:invertIfNegative val="0"/>
            <c:bubble3D val="0"/>
            <c:spPr>
              <a:solidFill>
                <a:schemeClr val="accent2">
                  <a:lumMod val="75000"/>
                </a:schemeClr>
              </a:solidFill>
              <a:ln>
                <a:noFill/>
              </a:ln>
              <a:effectLst/>
            </c:spPr>
            <c:extLst>
              <c:ext xmlns:c16="http://schemas.microsoft.com/office/drawing/2014/chart" uri="{C3380CC4-5D6E-409C-BE32-E72D297353CC}">
                <c16:uniqueId val="{00000009-8E8D-4BA7-A981-C5A35DE294D6}"/>
              </c:ext>
            </c:extLst>
          </c:dPt>
          <c:dPt>
            <c:idx val="5"/>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B-8E8D-4BA7-A981-C5A35DE294D6}"/>
              </c:ext>
            </c:extLst>
          </c:dPt>
          <c:dPt>
            <c:idx val="6"/>
            <c:invertIfNegative val="0"/>
            <c:bubble3D val="0"/>
            <c:spPr>
              <a:solidFill>
                <a:schemeClr val="bg1">
                  <a:lumMod val="85000"/>
                </a:schemeClr>
              </a:solidFill>
              <a:ln>
                <a:noFill/>
              </a:ln>
              <a:effectLst/>
            </c:spPr>
            <c:extLst>
              <c:ext xmlns:c16="http://schemas.microsoft.com/office/drawing/2014/chart" uri="{C3380CC4-5D6E-409C-BE32-E72D297353CC}">
                <c16:uniqueId val="{0000000D-8E8D-4BA7-A981-C5A35DE294D6}"/>
              </c:ext>
            </c:extLst>
          </c:dPt>
          <c:cat>
            <c:strRef>
              <c:f>Feuil2!$A$3:$A$9</c:f>
              <c:strCache>
                <c:ptCount val="7"/>
                <c:pt idx="0">
                  <c:v>IME, IMPro</c:v>
                </c:pt>
                <c:pt idx="1">
                  <c:v>SESSAD</c:v>
                </c:pt>
                <c:pt idx="2">
                  <c:v>Esat</c:v>
                </c:pt>
                <c:pt idx="3">
                  <c:v>FAM, MAS</c:v>
                </c:pt>
                <c:pt idx="4">
                  <c:v>Milieu ordinaire de travail</c:v>
                </c:pt>
                <c:pt idx="5">
                  <c:v>Sans activité pro ou en accueil de jour</c:v>
                </c:pt>
                <c:pt idx="6">
                  <c:v>Inconnue</c:v>
                </c:pt>
              </c:strCache>
            </c:strRef>
          </c:cat>
          <c:val>
            <c:numRef>
              <c:f>Feuil2!$B$3:$B$9</c:f>
              <c:numCache>
                <c:formatCode>0%</c:formatCode>
                <c:ptCount val="7"/>
                <c:pt idx="0">
                  <c:v>0.28000000000000003</c:v>
                </c:pt>
                <c:pt idx="1">
                  <c:v>0.03</c:v>
                </c:pt>
                <c:pt idx="2">
                  <c:v>0.18</c:v>
                </c:pt>
                <c:pt idx="3">
                  <c:v>0.03</c:v>
                </c:pt>
                <c:pt idx="4">
                  <c:v>0.13</c:v>
                </c:pt>
                <c:pt idx="5">
                  <c:v>0.25</c:v>
                </c:pt>
                <c:pt idx="6">
                  <c:v>0.1</c:v>
                </c:pt>
              </c:numCache>
            </c:numRef>
          </c:val>
          <c:extLst>
            <c:ext xmlns:c16="http://schemas.microsoft.com/office/drawing/2014/chart" uri="{C3380CC4-5D6E-409C-BE32-E72D297353CC}">
              <c16:uniqueId val="{0000000E-8E8D-4BA7-A981-C5A35DE294D6}"/>
            </c:ext>
          </c:extLst>
        </c:ser>
        <c:dLbls>
          <c:showLegendKey val="0"/>
          <c:showVal val="0"/>
          <c:showCatName val="0"/>
          <c:showSerName val="0"/>
          <c:showPercent val="0"/>
          <c:showBubbleSize val="0"/>
        </c:dLbls>
        <c:gapWidth val="182"/>
        <c:axId val="1433212544"/>
        <c:axId val="1433214208"/>
      </c:barChart>
      <c:catAx>
        <c:axId val="14332125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33214208"/>
        <c:crosses val="autoZero"/>
        <c:auto val="1"/>
        <c:lblAlgn val="ctr"/>
        <c:lblOffset val="100"/>
        <c:noMultiLvlLbl val="0"/>
      </c:catAx>
      <c:valAx>
        <c:axId val="1433214208"/>
        <c:scaling>
          <c:orientation val="minMax"/>
        </c:scaling>
        <c:delete val="0"/>
        <c:axPos val="t"/>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33212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'AAP50_RD &amp; MO'!$T$47</c:f>
              <c:strCache>
                <c:ptCount val="1"/>
                <c:pt idx="0">
                  <c:v>Rémunération directe (Esat)</c:v>
                </c:pt>
              </c:strCache>
            </c:strRef>
          </c:tx>
          <c:spPr>
            <a:solidFill>
              <a:srgbClr val="008000"/>
            </a:solidFill>
            <a:ln>
              <a:noFill/>
            </a:ln>
            <a:effectLst/>
          </c:spPr>
          <c:invertIfNegative val="0"/>
          <c:cat>
            <c:strRef>
              <c:f>'AAP50_RD &amp; MO'!$S$48:$S$55</c:f>
              <c:strCache>
                <c:ptCount val="8"/>
                <c:pt idx="0">
                  <c:v>18%: avec AL, avec PA, avec PAPI</c:v>
                </c:pt>
                <c:pt idx="1">
                  <c:v>6%: avec AL, sans PA, avec PAPI</c:v>
                </c:pt>
                <c:pt idx="2">
                  <c:v>8%: sans AL, avec PA, avec PAPI</c:v>
                </c:pt>
                <c:pt idx="3">
                  <c:v>26%: avec AL, avec PA, sans PAPI</c:v>
                </c:pt>
                <c:pt idx="4">
                  <c:v>5%: sans AL, sans PA, avec PAPI</c:v>
                </c:pt>
                <c:pt idx="5">
                  <c:v>20%: sans AL, avec PA, sans PAPI</c:v>
                </c:pt>
                <c:pt idx="6">
                  <c:v>7%: avec AL, sans PA, sans PAPI</c:v>
                </c:pt>
                <c:pt idx="7">
                  <c:v>10%: sans AL, sans PA, sans PAPI</c:v>
                </c:pt>
              </c:strCache>
            </c:strRef>
          </c:cat>
          <c:val>
            <c:numRef>
              <c:f>'AAP50_RD &amp; MO'!$T$48:$T$55</c:f>
              <c:numCache>
                <c:formatCode>_-* #\ ##0\ "€"_-;\-* #\ ##0\ "€"_-;_-* "-"??\ "€"_-;_-@_-</c:formatCode>
                <c:ptCount val="8"/>
                <c:pt idx="0">
                  <c:v>139.869</c:v>
                </c:pt>
                <c:pt idx="1">
                  <c:v>139.869</c:v>
                </c:pt>
                <c:pt idx="2">
                  <c:v>139.869</c:v>
                </c:pt>
                <c:pt idx="3">
                  <c:v>139.869</c:v>
                </c:pt>
                <c:pt idx="4">
                  <c:v>139.869</c:v>
                </c:pt>
                <c:pt idx="5">
                  <c:v>139.869</c:v>
                </c:pt>
                <c:pt idx="6">
                  <c:v>139.869</c:v>
                </c:pt>
                <c:pt idx="7">
                  <c:v>139.869</c:v>
                </c:pt>
              </c:numCache>
            </c:numRef>
          </c:val>
          <c:extLst>
            <c:ext xmlns:c16="http://schemas.microsoft.com/office/drawing/2014/chart" uri="{C3380CC4-5D6E-409C-BE32-E72D297353CC}">
              <c16:uniqueId val="{00000000-E8FD-46A5-A9AE-83E4E14BE551}"/>
            </c:ext>
          </c:extLst>
        </c:ser>
        <c:ser>
          <c:idx val="1"/>
          <c:order val="1"/>
          <c:tx>
            <c:strRef>
              <c:f>'AAP50_RD &amp; MO'!$U$47</c:f>
              <c:strCache>
                <c:ptCount val="1"/>
                <c:pt idx="0">
                  <c:v>Aide au poste (État) </c:v>
                </c:pt>
              </c:strCache>
            </c:strRef>
          </c:tx>
          <c:spPr>
            <a:solidFill>
              <a:srgbClr val="669900"/>
            </a:solidFill>
            <a:ln>
              <a:noFill/>
            </a:ln>
            <a:effectLst/>
          </c:spPr>
          <c:invertIfNegative val="0"/>
          <c:cat>
            <c:strRef>
              <c:f>'AAP50_RD &amp; MO'!$S$48:$S$55</c:f>
              <c:strCache>
                <c:ptCount val="8"/>
                <c:pt idx="0">
                  <c:v>18%: avec AL, avec PA, avec PAPI</c:v>
                </c:pt>
                <c:pt idx="1">
                  <c:v>6%: avec AL, sans PA, avec PAPI</c:v>
                </c:pt>
                <c:pt idx="2">
                  <c:v>8%: sans AL, avec PA, avec PAPI</c:v>
                </c:pt>
                <c:pt idx="3">
                  <c:v>26%: avec AL, avec PA, sans PAPI</c:v>
                </c:pt>
                <c:pt idx="4">
                  <c:v>5%: sans AL, sans PA, avec PAPI</c:v>
                </c:pt>
                <c:pt idx="5">
                  <c:v>20%: sans AL, avec PA, sans PAPI</c:v>
                </c:pt>
                <c:pt idx="6">
                  <c:v>7%: avec AL, sans PA, sans PAPI</c:v>
                </c:pt>
                <c:pt idx="7">
                  <c:v>10%: sans AL, sans PA, sans PAPI</c:v>
                </c:pt>
              </c:strCache>
            </c:strRef>
          </c:cat>
          <c:val>
            <c:numRef>
              <c:f>'AAP50_RD &amp; MO'!$U$48:$U$55</c:f>
              <c:numCache>
                <c:formatCode>_-* #\ ##0\ "€"_-;\-* #\ ##0\ "€"_-;_-* "-"??\ "€"_-;_-@_-</c:formatCode>
                <c:ptCount val="8"/>
                <c:pt idx="0">
                  <c:v>709.13583000000006</c:v>
                </c:pt>
                <c:pt idx="1">
                  <c:v>709.13583000000006</c:v>
                </c:pt>
                <c:pt idx="2">
                  <c:v>709.13583000000006</c:v>
                </c:pt>
                <c:pt idx="3">
                  <c:v>709.13583000000006</c:v>
                </c:pt>
                <c:pt idx="4">
                  <c:v>709.13583000000006</c:v>
                </c:pt>
                <c:pt idx="5">
                  <c:v>709.13583000000006</c:v>
                </c:pt>
                <c:pt idx="6">
                  <c:v>709.13583000000006</c:v>
                </c:pt>
                <c:pt idx="7">
                  <c:v>709.13583000000006</c:v>
                </c:pt>
              </c:numCache>
            </c:numRef>
          </c:val>
          <c:extLst>
            <c:ext xmlns:c16="http://schemas.microsoft.com/office/drawing/2014/chart" uri="{C3380CC4-5D6E-409C-BE32-E72D297353CC}">
              <c16:uniqueId val="{00000001-E8FD-46A5-A9AE-83E4E14BE551}"/>
            </c:ext>
          </c:extLst>
        </c:ser>
        <c:ser>
          <c:idx val="2"/>
          <c:order val="2"/>
          <c:tx>
            <c:strRef>
              <c:f>'AAP50_RD &amp; MO'!$V$47</c:f>
              <c:strCache>
                <c:ptCount val="1"/>
                <c:pt idx="0">
                  <c:v>Allocation adulte handicapé</c:v>
                </c:pt>
              </c:strCache>
            </c:strRef>
          </c:tx>
          <c:spPr>
            <a:solidFill>
              <a:srgbClr val="CCCC00"/>
            </a:solidFill>
            <a:ln>
              <a:noFill/>
            </a:ln>
            <a:effectLst/>
          </c:spPr>
          <c:invertIfNegative val="0"/>
          <c:cat>
            <c:strRef>
              <c:f>'AAP50_RD &amp; MO'!$S$48:$S$55</c:f>
              <c:strCache>
                <c:ptCount val="8"/>
                <c:pt idx="0">
                  <c:v>18%: avec AL, avec PA, avec PAPI</c:v>
                </c:pt>
                <c:pt idx="1">
                  <c:v>6%: avec AL, sans PA, avec PAPI</c:v>
                </c:pt>
                <c:pt idx="2">
                  <c:v>8%: sans AL, avec PA, avec PAPI</c:v>
                </c:pt>
                <c:pt idx="3">
                  <c:v>26%: avec AL, avec PA, sans PAPI</c:v>
                </c:pt>
                <c:pt idx="4">
                  <c:v>5%: sans AL, sans PA, avec PAPI</c:v>
                </c:pt>
                <c:pt idx="5">
                  <c:v>20%: sans AL, avec PA, sans PAPI</c:v>
                </c:pt>
                <c:pt idx="6">
                  <c:v>7%: avec AL, sans PA, sans PAPI</c:v>
                </c:pt>
                <c:pt idx="7">
                  <c:v>10%: sans AL, sans PA, sans PAPI</c:v>
                </c:pt>
              </c:strCache>
            </c:strRef>
          </c:cat>
          <c:val>
            <c:numRef>
              <c:f>'AAP50_RD &amp; MO'!$V$48:$V$55</c:f>
              <c:numCache>
                <c:formatCode>_-* #\ ##0\ "€"_-;\-* #\ ##0\ "€"_-;_-* "-"??\ "€"_-;_-@_-</c:formatCode>
                <c:ptCount val="8"/>
                <c:pt idx="0">
                  <c:v>638.10367799353867</c:v>
                </c:pt>
                <c:pt idx="1">
                  <c:v>638.10367799353867</c:v>
                </c:pt>
                <c:pt idx="2">
                  <c:v>638.10367799353867</c:v>
                </c:pt>
                <c:pt idx="3">
                  <c:v>419.77367799353863</c:v>
                </c:pt>
                <c:pt idx="4">
                  <c:v>638.10367799353867</c:v>
                </c:pt>
                <c:pt idx="5">
                  <c:v>419.77367799353863</c:v>
                </c:pt>
                <c:pt idx="6">
                  <c:v>419.77367799353863</c:v>
                </c:pt>
                <c:pt idx="7">
                  <c:v>419.77367799353863</c:v>
                </c:pt>
              </c:numCache>
            </c:numRef>
          </c:val>
          <c:extLst>
            <c:ext xmlns:c16="http://schemas.microsoft.com/office/drawing/2014/chart" uri="{C3380CC4-5D6E-409C-BE32-E72D297353CC}">
              <c16:uniqueId val="{00000002-E8FD-46A5-A9AE-83E4E14BE551}"/>
            </c:ext>
          </c:extLst>
        </c:ser>
        <c:ser>
          <c:idx val="3"/>
          <c:order val="3"/>
          <c:tx>
            <c:strRef>
              <c:f>'AAP50_RD &amp; MO'!$W$47</c:f>
              <c:strCache>
                <c:ptCount val="1"/>
                <c:pt idx="0">
                  <c:v>Aides au logement</c:v>
                </c:pt>
              </c:strCache>
            </c:strRef>
          </c:tx>
          <c:spPr>
            <a:solidFill>
              <a:srgbClr val="FF9900"/>
            </a:solidFill>
            <a:ln>
              <a:noFill/>
            </a:ln>
            <a:effectLst/>
          </c:spPr>
          <c:invertIfNegative val="0"/>
          <c:cat>
            <c:strRef>
              <c:f>'AAP50_RD &amp; MO'!$S$48:$S$55</c:f>
              <c:strCache>
                <c:ptCount val="8"/>
                <c:pt idx="0">
                  <c:v>18%: avec AL, avec PA, avec PAPI</c:v>
                </c:pt>
                <c:pt idx="1">
                  <c:v>6%: avec AL, sans PA, avec PAPI</c:v>
                </c:pt>
                <c:pt idx="2">
                  <c:v>8%: sans AL, avec PA, avec PAPI</c:v>
                </c:pt>
                <c:pt idx="3">
                  <c:v>26%: avec AL, avec PA, sans PAPI</c:v>
                </c:pt>
                <c:pt idx="4">
                  <c:v>5%: sans AL, sans PA, avec PAPI</c:v>
                </c:pt>
                <c:pt idx="5">
                  <c:v>20%: sans AL, avec PA, sans PAPI</c:v>
                </c:pt>
                <c:pt idx="6">
                  <c:v>7%: avec AL, sans PA, sans PAPI</c:v>
                </c:pt>
                <c:pt idx="7">
                  <c:v>10%: sans AL, sans PA, sans PAPI</c:v>
                </c:pt>
              </c:strCache>
            </c:strRef>
          </c:cat>
          <c:val>
            <c:numRef>
              <c:f>'AAP50_RD &amp; MO'!$W$48:$W$55</c:f>
              <c:numCache>
                <c:formatCode>_-* #\ ##0\ "€"_-;\-* #\ ##0\ "€"_-;_-* "-"??\ "€"_-;_-@_-</c:formatCode>
                <c:ptCount val="8"/>
                <c:pt idx="0">
                  <c:v>218</c:v>
                </c:pt>
                <c:pt idx="1">
                  <c:v>218</c:v>
                </c:pt>
                <c:pt idx="3">
                  <c:v>137</c:v>
                </c:pt>
                <c:pt idx="6">
                  <c:v>137</c:v>
                </c:pt>
              </c:numCache>
            </c:numRef>
          </c:val>
          <c:extLst>
            <c:ext xmlns:c16="http://schemas.microsoft.com/office/drawing/2014/chart" uri="{C3380CC4-5D6E-409C-BE32-E72D297353CC}">
              <c16:uniqueId val="{00000003-E8FD-46A5-A9AE-83E4E14BE551}"/>
            </c:ext>
          </c:extLst>
        </c:ser>
        <c:ser>
          <c:idx val="4"/>
          <c:order val="4"/>
          <c:tx>
            <c:strRef>
              <c:f>'AAP50_RD &amp; MO'!$X$47</c:f>
              <c:strCache>
                <c:ptCount val="1"/>
                <c:pt idx="0">
                  <c:v>Prime d'activité</c:v>
                </c:pt>
              </c:strCache>
            </c:strRef>
          </c:tx>
          <c:spPr>
            <a:solidFill>
              <a:srgbClr val="FFCC00"/>
            </a:solidFill>
            <a:ln>
              <a:noFill/>
            </a:ln>
            <a:effectLst/>
          </c:spPr>
          <c:invertIfNegative val="0"/>
          <c:cat>
            <c:strRef>
              <c:f>'AAP50_RD &amp; MO'!$S$48:$S$55</c:f>
              <c:strCache>
                <c:ptCount val="8"/>
                <c:pt idx="0">
                  <c:v>18%: avec AL, avec PA, avec PAPI</c:v>
                </c:pt>
                <c:pt idx="1">
                  <c:v>6%: avec AL, sans PA, avec PAPI</c:v>
                </c:pt>
                <c:pt idx="2">
                  <c:v>8%: sans AL, avec PA, avec PAPI</c:v>
                </c:pt>
                <c:pt idx="3">
                  <c:v>26%: avec AL, avec PA, sans PAPI</c:v>
                </c:pt>
                <c:pt idx="4">
                  <c:v>5%: sans AL, sans PA, avec PAPI</c:v>
                </c:pt>
                <c:pt idx="5">
                  <c:v>20%: sans AL, avec PA, sans PAPI</c:v>
                </c:pt>
                <c:pt idx="6">
                  <c:v>7%: avec AL, sans PA, sans PAPI</c:v>
                </c:pt>
                <c:pt idx="7">
                  <c:v>10%: sans AL, sans PA, sans PAPI</c:v>
                </c:pt>
              </c:strCache>
            </c:strRef>
          </c:cat>
          <c:val>
            <c:numRef>
              <c:f>'AAP50_RD &amp; MO'!$X$48:$X$55</c:f>
              <c:numCache>
                <c:formatCode>General</c:formatCode>
                <c:ptCount val="8"/>
                <c:pt idx="0" formatCode="_-* #\ ##0\ &quot;€&quot;_-;\-* #\ ##0\ &quot;€&quot;_-;_-* &quot;-&quot;??\ &quot;€&quot;_-;_-@_-">
                  <c:v>113.87544347310727</c:v>
                </c:pt>
                <c:pt idx="2" formatCode="_-* #\ ##0\ &quot;€&quot;_-;\-* #\ ##0\ &quot;€&quot;_-;_-* &quot;-&quot;??\ &quot;€&quot;_-;_-@_-">
                  <c:v>113.87544347310727</c:v>
                </c:pt>
                <c:pt idx="3" formatCode="_-* #\ ##0\ &quot;€&quot;_-;\-* #\ ##0\ &quot;€&quot;_-;_-* &quot;-&quot;??\ &quot;€&quot;_-;_-@_-">
                  <c:v>167.06591452798247</c:v>
                </c:pt>
                <c:pt idx="5" formatCode="_-* #\ ##0\ &quot;€&quot;_-;\-* #\ ##0\ &quot;€&quot;_-;_-* &quot;-&quot;??\ &quot;€&quot;_-;_-@_-">
                  <c:v>167.06591452798247</c:v>
                </c:pt>
              </c:numCache>
            </c:numRef>
          </c:val>
          <c:extLst>
            <c:ext xmlns:c16="http://schemas.microsoft.com/office/drawing/2014/chart" uri="{C3380CC4-5D6E-409C-BE32-E72D297353CC}">
              <c16:uniqueId val="{00000004-E8FD-46A5-A9AE-83E4E14BE551}"/>
            </c:ext>
          </c:extLst>
        </c:ser>
        <c:dLbls>
          <c:showLegendKey val="0"/>
          <c:showVal val="0"/>
          <c:showCatName val="0"/>
          <c:showSerName val="0"/>
          <c:showPercent val="0"/>
          <c:showBubbleSize val="0"/>
        </c:dLbls>
        <c:gapWidth val="150"/>
        <c:overlap val="100"/>
        <c:axId val="2016337823"/>
        <c:axId val="2016338239"/>
      </c:barChart>
      <c:catAx>
        <c:axId val="20163378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fr-FR"/>
          </a:p>
        </c:txPr>
        <c:crossAx val="2016338239"/>
        <c:crosses val="autoZero"/>
        <c:auto val="1"/>
        <c:lblAlgn val="ctr"/>
        <c:lblOffset val="100"/>
        <c:noMultiLvlLbl val="0"/>
      </c:catAx>
      <c:valAx>
        <c:axId val="2016338239"/>
        <c:scaling>
          <c:orientation val="minMax"/>
        </c:scaling>
        <c:delete val="0"/>
        <c:axPos val="b"/>
        <c:numFmt formatCode="_-* #\ ##0\ &quot;€&quot;_-;\-* #\ ##0\ &quot;€&quot;_-;_-* &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1633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C4D1-49DD-BEBF-AA42388CF4E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4D1-49DD-BEBF-AA42388CF4E1}"/>
              </c:ext>
            </c:extLst>
          </c:dPt>
          <c:dLbls>
            <c:dLbl>
              <c:idx val="0"/>
              <c:tx>
                <c:rich>
                  <a:bodyPr/>
                  <a:lstStyle/>
                  <a:p>
                    <a:fld id="{EE496712-F207-4426-817D-894BB5B0C36A}"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4D1-49DD-BEBF-AA42388CF4E1}"/>
                </c:ext>
              </c:extLst>
            </c:dLbl>
            <c:dLbl>
              <c:idx val="1"/>
              <c:tx>
                <c:rich>
                  <a:bodyPr/>
                  <a:lstStyle/>
                  <a:p>
                    <a:fld id="{8BD261E1-22B8-4230-9FED-430631EE8F50}"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4D1-49DD-BEBF-AA42388CF4E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Feuil3!$A$22:$A$23</c:f>
              <c:strCache>
                <c:ptCount val="2"/>
                <c:pt idx="0">
                  <c:v>Nombre estimé d'Esat en excédent </c:v>
                </c:pt>
                <c:pt idx="1">
                  <c:v>Nombre estimé d'Esat en déficit </c:v>
                </c:pt>
              </c:strCache>
            </c:strRef>
          </c:cat>
          <c:val>
            <c:numRef>
              <c:f>Feuil3!$B$22:$B$23</c:f>
              <c:numCache>
                <c:formatCode>0%</c:formatCode>
                <c:ptCount val="2"/>
                <c:pt idx="0">
                  <c:v>0.56000000000000005</c:v>
                </c:pt>
                <c:pt idx="1">
                  <c:v>0.43961352657004826</c:v>
                </c:pt>
              </c:numCache>
            </c:numRef>
          </c:val>
          <c:extLst>
            <c:ext xmlns:c16="http://schemas.microsoft.com/office/drawing/2014/chart" uri="{C3380CC4-5D6E-409C-BE32-E72D297353CC}">
              <c16:uniqueId val="{00000004-C4D1-49DD-BEBF-AA42388CF4E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594846293782498"/>
          <c:y val="0.11472475694009501"/>
          <c:w val="0.25177115365081126"/>
          <c:h val="0.65678086547633963"/>
        </c:manualLayout>
      </c:layout>
      <c:pieChart>
        <c:varyColors val="1"/>
        <c:ser>
          <c:idx val="0"/>
          <c:order val="0"/>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18E3-42C5-A33C-65CF0523B57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8E3-42C5-A33C-65CF0523B57F}"/>
              </c:ext>
            </c:extLst>
          </c:dPt>
          <c:dLbls>
            <c:dLbl>
              <c:idx val="0"/>
              <c:tx>
                <c:rich>
                  <a:bodyPr/>
                  <a:lstStyle/>
                  <a:p>
                    <a:fld id="{821E25C9-5D48-4814-A05B-90504A1E1FD1}"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8E3-42C5-A33C-65CF0523B57F}"/>
                </c:ext>
              </c:extLst>
            </c:dLbl>
            <c:dLbl>
              <c:idx val="1"/>
              <c:layout>
                <c:manualLayout>
                  <c:x val="7.0101855568686255E-2"/>
                  <c:y val="0.12253618577281646"/>
                </c:manualLayout>
              </c:layout>
              <c:tx>
                <c:rich>
                  <a:bodyPr/>
                  <a:lstStyle/>
                  <a:p>
                    <a:fld id="{537DB32A-55F5-4939-8D48-688BB8375C23}"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8E3-42C5-A33C-65CF0523B5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Feuil3!$A$19:$A$20</c:f>
              <c:strCache>
                <c:ptCount val="2"/>
                <c:pt idx="0">
                  <c:v>Nombre estimé d'Esat en excédent </c:v>
                </c:pt>
                <c:pt idx="1">
                  <c:v>Nombre estimé d'Esat en déficit </c:v>
                </c:pt>
              </c:strCache>
            </c:strRef>
          </c:cat>
          <c:val>
            <c:numRef>
              <c:f>Feuil3!$B$19:$B$20</c:f>
              <c:numCache>
                <c:formatCode>0%</c:formatCode>
                <c:ptCount val="2"/>
                <c:pt idx="0">
                  <c:v>0.71</c:v>
                </c:pt>
                <c:pt idx="1">
                  <c:v>0.28999999999999998</c:v>
                </c:pt>
              </c:numCache>
            </c:numRef>
          </c:val>
          <c:extLst>
            <c:ext xmlns:c16="http://schemas.microsoft.com/office/drawing/2014/chart" uri="{C3380CC4-5D6E-409C-BE32-E72D297353CC}">
              <c16:uniqueId val="{00000004-18E3-42C5-A33C-65CF0523B57F}"/>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2310339719026878"/>
          <c:y val="0.75834677221980429"/>
          <c:w val="0.68152252330467289"/>
          <c:h val="0.24073989173176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594846293782498"/>
          <c:y val="0.11472475694009501"/>
          <c:w val="0.25177115365081126"/>
          <c:h val="0.65678086547633963"/>
        </c:manualLayout>
      </c:layout>
      <c:pieChart>
        <c:varyColors val="1"/>
        <c:ser>
          <c:idx val="0"/>
          <c:order val="0"/>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8753-4BC7-A8BF-176C6AEC811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753-4BC7-A8BF-176C6AEC811B}"/>
              </c:ext>
            </c:extLst>
          </c:dPt>
          <c:dLbls>
            <c:dLbl>
              <c:idx val="0"/>
              <c:tx>
                <c:rich>
                  <a:bodyPr/>
                  <a:lstStyle/>
                  <a:p>
                    <a:fld id="{821E25C9-5D48-4814-A05B-90504A1E1FD1}"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753-4BC7-A8BF-176C6AEC811B}"/>
                </c:ext>
              </c:extLst>
            </c:dLbl>
            <c:dLbl>
              <c:idx val="1"/>
              <c:layout>
                <c:manualLayout>
                  <c:x val="7.0101855568686255E-2"/>
                  <c:y val="0.12253618577281646"/>
                </c:manualLayout>
              </c:layout>
              <c:tx>
                <c:rich>
                  <a:bodyPr/>
                  <a:lstStyle/>
                  <a:p>
                    <a:fld id="{537DB32A-55F5-4939-8D48-688BB8375C23}"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753-4BC7-A8BF-176C6AEC81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Feuil3!$A$19:$A$20</c:f>
              <c:strCache>
                <c:ptCount val="2"/>
                <c:pt idx="0">
                  <c:v>Nombre estimé d'Esat en excédent </c:v>
                </c:pt>
                <c:pt idx="1">
                  <c:v>Nombre estimé d'Esat en déficit </c:v>
                </c:pt>
              </c:strCache>
            </c:strRef>
          </c:cat>
          <c:val>
            <c:numRef>
              <c:f>Feuil3!$B$19:$B$20</c:f>
              <c:numCache>
                <c:formatCode>0%</c:formatCode>
                <c:ptCount val="2"/>
                <c:pt idx="0">
                  <c:v>0.71</c:v>
                </c:pt>
                <c:pt idx="1">
                  <c:v>0.28999999999999998</c:v>
                </c:pt>
              </c:numCache>
            </c:numRef>
          </c:val>
          <c:extLst>
            <c:ext xmlns:c16="http://schemas.microsoft.com/office/drawing/2014/chart" uri="{C3380CC4-5D6E-409C-BE32-E72D297353CC}">
              <c16:uniqueId val="{00000004-8753-4BC7-A8BF-176C6AEC811B}"/>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2310339719026878"/>
          <c:y val="0.75834677221980429"/>
          <c:w val="0.68152252330467289"/>
          <c:h val="0.24073989173176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E7C7-4B1E-9EC1-A5B0758AE9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7C7-4B1E-9EC1-A5B0758AE9C9}"/>
              </c:ext>
            </c:extLst>
          </c:dPt>
          <c:dLbls>
            <c:dLbl>
              <c:idx val="0"/>
              <c:tx>
                <c:rich>
                  <a:bodyPr/>
                  <a:lstStyle/>
                  <a:p>
                    <a:fld id="{EE496712-F207-4426-817D-894BB5B0C36A}"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7C7-4B1E-9EC1-A5B0758AE9C9}"/>
                </c:ext>
              </c:extLst>
            </c:dLbl>
            <c:dLbl>
              <c:idx val="1"/>
              <c:tx>
                <c:rich>
                  <a:bodyPr/>
                  <a:lstStyle/>
                  <a:p>
                    <a:fld id="{8BD261E1-22B8-4230-9FED-430631EE8F50}"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7C7-4B1E-9EC1-A5B0758AE9C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Feuil3!$A$22:$A$23</c:f>
              <c:strCache>
                <c:ptCount val="2"/>
                <c:pt idx="0">
                  <c:v>Nombre estimé d'Esat en excédent </c:v>
                </c:pt>
                <c:pt idx="1">
                  <c:v>Nombre estimé d'Esat en déficit </c:v>
                </c:pt>
              </c:strCache>
            </c:strRef>
          </c:cat>
          <c:val>
            <c:numRef>
              <c:f>Feuil3!$B$22:$B$23</c:f>
              <c:numCache>
                <c:formatCode>0%</c:formatCode>
                <c:ptCount val="2"/>
                <c:pt idx="0">
                  <c:v>0.56000000000000005</c:v>
                </c:pt>
                <c:pt idx="1">
                  <c:v>0.43961352657004826</c:v>
                </c:pt>
              </c:numCache>
            </c:numRef>
          </c:val>
          <c:extLst>
            <c:ext xmlns:c16="http://schemas.microsoft.com/office/drawing/2014/chart" uri="{C3380CC4-5D6E-409C-BE32-E72D297353CC}">
              <c16:uniqueId val="{00000004-E7C7-4B1E-9EC1-A5B0758AE9C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268885252811852"/>
          <c:y val="9.4369176643588612E-2"/>
          <c:w val="0.41473874635416547"/>
          <c:h val="0.73477539692298421"/>
        </c:manualLayout>
      </c:layout>
      <c:pieChart>
        <c:varyColors val="1"/>
        <c:ser>
          <c:idx val="0"/>
          <c:order val="0"/>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D56D-4F9D-A6A1-008757CED89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56D-4F9D-A6A1-008757CED893}"/>
              </c:ext>
            </c:extLst>
          </c:dPt>
          <c:dLbls>
            <c:dLbl>
              <c:idx val="0"/>
              <c:layout>
                <c:manualLayout>
                  <c:x val="-0.10735850713285343"/>
                  <c:y val="-6.3924560551719758E-3"/>
                </c:manualLayout>
              </c:layout>
              <c:tx>
                <c:rich>
                  <a:bodyPr/>
                  <a:lstStyle/>
                  <a:p>
                    <a:fld id="{EA2405C6-0D3B-4D08-8FD7-A2054B03506E}"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56D-4F9D-A6A1-008757CED893}"/>
                </c:ext>
              </c:extLst>
            </c:dLbl>
            <c:dLbl>
              <c:idx val="1"/>
              <c:tx>
                <c:rich>
                  <a:bodyPr/>
                  <a:lstStyle/>
                  <a:p>
                    <a:fld id="{2CF6A965-E1D8-4594-82E3-51C146E2A4AA}" type="VALUE">
                      <a:rPr lang="en-US" b="1">
                        <a:solidFill>
                          <a:schemeClr val="bg1"/>
                        </a:solidFill>
                      </a:rPr>
                      <a:pPr/>
                      <a:t>[VALEUR]</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56D-4F9D-A6A1-008757CED89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Feuil3!$B$25:$B$26</c:f>
              <c:numCache>
                <c:formatCode>0%</c:formatCode>
                <c:ptCount val="2"/>
                <c:pt idx="0">
                  <c:v>0.44700000000000001</c:v>
                </c:pt>
                <c:pt idx="1">
                  <c:v>0.5531400966183575</c:v>
                </c:pt>
              </c:numCache>
            </c:numRef>
          </c:val>
          <c:extLst>
            <c:ext xmlns:c16="http://schemas.microsoft.com/office/drawing/2014/chart" uri="{C3380CC4-5D6E-409C-BE32-E72D297353CC}">
              <c16:uniqueId val="{00000004-D56D-4F9D-A6A1-008757CED8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comparaison!$T$48</c:f>
              <c:strCache>
                <c:ptCount val="1"/>
                <c:pt idx="0">
                  <c:v>revenu disponible avant réforme</c:v>
                </c:pt>
              </c:strCache>
            </c:strRef>
          </c:tx>
          <c:spPr>
            <a:solidFill>
              <a:srgbClr val="CCCC00"/>
            </a:solidFill>
            <a:ln w="12700">
              <a:solidFill>
                <a:sysClr val="window" lastClr="FFFFFF"/>
              </a:solidFill>
            </a:ln>
          </c:spPr>
          <c:invertIfNegative val="0"/>
          <c:dLbls>
            <c:spPr>
              <a:noFill/>
              <a:ln>
                <a:noFill/>
              </a:ln>
              <a:effectLst/>
            </c:spPr>
            <c:txPr>
              <a:bodyPr wrap="square" lIns="38100" tIns="19050" rIns="38100" bIns="19050" anchor="ctr">
                <a:spAutoFit/>
              </a:bodyPr>
              <a:lstStyle/>
              <a:p>
                <a:pPr>
                  <a:defRPr sz="6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comparaison!$S$49:$S$56</c:f>
              <c:strCache>
                <c:ptCount val="8"/>
                <c:pt idx="0">
                  <c:v>10%: sans AL, sans PA, sans PAPI</c:v>
                </c:pt>
                <c:pt idx="1">
                  <c:v>6%: avec AL, sans PA, sans PAPI</c:v>
                </c:pt>
                <c:pt idx="2">
                  <c:v>26%: sans AL, avec PA, sans PAPI</c:v>
                </c:pt>
                <c:pt idx="3">
                  <c:v>20%: avec AL, avec PA, sans PAPI</c:v>
                </c:pt>
                <c:pt idx="4">
                  <c:v>5%: sans AL, sans PA, avec PAPI</c:v>
                </c:pt>
                <c:pt idx="5">
                  <c:v>6%: avec AL, sans PA, avec PAPI</c:v>
                </c:pt>
                <c:pt idx="6">
                  <c:v>9%: sans AL, avec PA, avec PAPI</c:v>
                </c:pt>
                <c:pt idx="7">
                  <c:v>18%: avec AL, avec PA, avec PAPI</c:v>
                </c:pt>
              </c:strCache>
            </c:strRef>
          </c:cat>
          <c:val>
            <c:numRef>
              <c:f>comparaison!$T$49:$T$56</c:f>
              <c:numCache>
                <c:formatCode>_-* #\ ##0\ "€"_-;\-* #\ ##0\ "€"_-;_-* "-"??\ "€"_-;_-@_-</c:formatCode>
                <c:ptCount val="8"/>
                <c:pt idx="0">
                  <c:v>1269</c:v>
                </c:pt>
                <c:pt idx="1">
                  <c:v>1406</c:v>
                </c:pt>
                <c:pt idx="2">
                  <c:v>1436</c:v>
                </c:pt>
                <c:pt idx="3">
                  <c:v>1573</c:v>
                </c:pt>
                <c:pt idx="4">
                  <c:v>1487</c:v>
                </c:pt>
                <c:pt idx="5">
                  <c:v>1705</c:v>
                </c:pt>
                <c:pt idx="6">
                  <c:v>1601</c:v>
                </c:pt>
                <c:pt idx="7">
                  <c:v>1819</c:v>
                </c:pt>
              </c:numCache>
            </c:numRef>
          </c:val>
          <c:extLst>
            <c:ext xmlns:c16="http://schemas.microsoft.com/office/drawing/2014/chart" uri="{C3380CC4-5D6E-409C-BE32-E72D297353CC}">
              <c16:uniqueId val="{00000000-A2B2-45CC-AE4C-281DD95731A3}"/>
            </c:ext>
          </c:extLst>
        </c:ser>
        <c:ser>
          <c:idx val="1"/>
          <c:order val="1"/>
          <c:tx>
            <c:strRef>
              <c:f>comparaison!$U$48</c:f>
              <c:strCache>
                <c:ptCount val="1"/>
                <c:pt idx="0">
                  <c:v>revenu disponible après réforme</c:v>
                </c:pt>
              </c:strCache>
            </c:strRef>
          </c:tx>
          <c:spPr>
            <a:solidFill>
              <a:srgbClr val="256D46"/>
            </a:solidFill>
            <a:ln>
              <a:solidFill>
                <a:sysClr val="window" lastClr="FFFFFF"/>
              </a:solidFill>
            </a:ln>
          </c:spPr>
          <c:invertIfNegative val="0"/>
          <c:dLbls>
            <c:spPr>
              <a:noFill/>
              <a:ln>
                <a:noFill/>
              </a:ln>
              <a:effectLst/>
            </c:spPr>
            <c:txPr>
              <a:bodyPr wrap="square" lIns="38100" tIns="19050" rIns="38100" bIns="19050" anchor="ctr">
                <a:spAutoFit/>
              </a:bodyPr>
              <a:lstStyle/>
              <a:p>
                <a:pPr>
                  <a:defRPr sz="6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comparaison!$S$49:$S$56</c:f>
              <c:strCache>
                <c:ptCount val="8"/>
                <c:pt idx="0">
                  <c:v>10%: sans AL, sans PA, sans PAPI</c:v>
                </c:pt>
                <c:pt idx="1">
                  <c:v>6%: avec AL, sans PA, sans PAPI</c:v>
                </c:pt>
                <c:pt idx="2">
                  <c:v>26%: sans AL, avec PA, sans PAPI</c:v>
                </c:pt>
                <c:pt idx="3">
                  <c:v>20%: avec AL, avec PA, sans PAPI</c:v>
                </c:pt>
                <c:pt idx="4">
                  <c:v>5%: sans AL, sans PA, avec PAPI</c:v>
                </c:pt>
                <c:pt idx="5">
                  <c:v>6%: avec AL, sans PA, avec PAPI</c:v>
                </c:pt>
                <c:pt idx="6">
                  <c:v>9%: sans AL, avec PA, avec PAPI</c:v>
                </c:pt>
                <c:pt idx="7">
                  <c:v>18%: avec AL, avec PA, avec PAPI</c:v>
                </c:pt>
              </c:strCache>
            </c:strRef>
          </c:cat>
          <c:val>
            <c:numRef>
              <c:f>comparaison!$U$49:$U$56</c:f>
              <c:numCache>
                <c:formatCode>_-* #\ ##0\ "€"_-;\-* #\ ##0\ "€"_-;_-* "-"??\ "€"_-;_-@_-</c:formatCode>
                <c:ptCount val="8"/>
                <c:pt idx="0">
                  <c:v>1379</c:v>
                </c:pt>
                <c:pt idx="1">
                  <c:v>1379</c:v>
                </c:pt>
                <c:pt idx="2">
                  <c:v>1530</c:v>
                </c:pt>
                <c:pt idx="3">
                  <c:v>1601</c:v>
                </c:pt>
                <c:pt idx="4">
                  <c:v>1597</c:v>
                </c:pt>
                <c:pt idx="5">
                  <c:v>1622</c:v>
                </c:pt>
                <c:pt idx="6">
                  <c:v>1668</c:v>
                </c:pt>
                <c:pt idx="7">
                  <c:v>1740</c:v>
                </c:pt>
              </c:numCache>
            </c:numRef>
          </c:val>
          <c:extLst>
            <c:ext xmlns:c16="http://schemas.microsoft.com/office/drawing/2014/chart" uri="{C3380CC4-5D6E-409C-BE32-E72D297353CC}">
              <c16:uniqueId val="{00000001-A2B2-45CC-AE4C-281DD95731A3}"/>
            </c:ext>
          </c:extLst>
        </c:ser>
        <c:ser>
          <c:idx val="2"/>
          <c:order val="2"/>
          <c:tx>
            <c:strRef>
              <c:f>comparaison!$V$48</c:f>
              <c:strCache>
                <c:ptCount val="1"/>
                <c:pt idx="0">
                  <c:v>Gain ou perte de revenu après réforme</c:v>
                </c:pt>
              </c:strCache>
            </c:strRef>
          </c:tx>
          <c:spPr>
            <a:solidFill>
              <a:srgbClr val="FFC000"/>
            </a:solidFill>
            <a:ln>
              <a:solidFill>
                <a:srgbClr val="FFC000"/>
              </a:solidFill>
            </a:ln>
          </c:spPr>
          <c:invertIfNegative val="0"/>
          <c:dLbls>
            <c:dLbl>
              <c:idx val="0"/>
              <c:spPr>
                <a:noFill/>
                <a:ln>
                  <a:noFill/>
                </a:ln>
                <a:effectLst/>
              </c:spPr>
              <c:txPr>
                <a:bodyPr wrap="square" lIns="38100" tIns="19050" rIns="38100" bIns="19050" anchor="ctr">
                  <a:spAutoFit/>
                </a:bodyPr>
                <a:lstStyle/>
                <a:p>
                  <a:pPr>
                    <a:defRPr sz="600" b="1">
                      <a:solidFill>
                        <a:srgbClr val="008000"/>
                      </a:solidFill>
                    </a:defRPr>
                  </a:pPr>
                  <a:endParaRPr lang="fr-FR"/>
                </a:p>
              </c:txPr>
              <c:showLegendKey val="0"/>
              <c:showVal val="1"/>
              <c:showCatName val="0"/>
              <c:showSerName val="0"/>
              <c:showPercent val="0"/>
              <c:showBubbleSize val="0"/>
              <c:extLst>
                <c:ext xmlns:c16="http://schemas.microsoft.com/office/drawing/2014/chart" uri="{C3380CC4-5D6E-409C-BE32-E72D297353CC}">
                  <c16:uniqueId val="{00000002-A2B2-45CC-AE4C-281DD95731A3}"/>
                </c:ext>
              </c:extLst>
            </c:dLbl>
            <c:dLbl>
              <c:idx val="2"/>
              <c:spPr>
                <a:noFill/>
                <a:ln>
                  <a:noFill/>
                </a:ln>
                <a:effectLst/>
              </c:spPr>
              <c:txPr>
                <a:bodyPr wrap="square" lIns="38100" tIns="19050" rIns="38100" bIns="19050" anchor="ctr">
                  <a:spAutoFit/>
                </a:bodyPr>
                <a:lstStyle/>
                <a:p>
                  <a:pPr>
                    <a:defRPr sz="600" b="1">
                      <a:solidFill>
                        <a:srgbClr val="008000"/>
                      </a:solidFill>
                    </a:defRPr>
                  </a:pPr>
                  <a:endParaRPr lang="fr-FR"/>
                </a:p>
              </c:txPr>
              <c:showLegendKey val="0"/>
              <c:showVal val="1"/>
              <c:showCatName val="0"/>
              <c:showSerName val="0"/>
              <c:showPercent val="0"/>
              <c:showBubbleSize val="0"/>
              <c:extLst>
                <c:ext xmlns:c16="http://schemas.microsoft.com/office/drawing/2014/chart" uri="{C3380CC4-5D6E-409C-BE32-E72D297353CC}">
                  <c16:uniqueId val="{00000003-A2B2-45CC-AE4C-281DD95731A3}"/>
                </c:ext>
              </c:extLst>
            </c:dLbl>
            <c:dLbl>
              <c:idx val="3"/>
              <c:spPr>
                <a:noFill/>
                <a:ln>
                  <a:noFill/>
                </a:ln>
                <a:effectLst/>
              </c:spPr>
              <c:txPr>
                <a:bodyPr wrap="square" lIns="38100" tIns="19050" rIns="38100" bIns="19050" anchor="ctr">
                  <a:spAutoFit/>
                </a:bodyPr>
                <a:lstStyle/>
                <a:p>
                  <a:pPr>
                    <a:defRPr sz="600" b="1">
                      <a:solidFill>
                        <a:srgbClr val="008000"/>
                      </a:solidFill>
                    </a:defRPr>
                  </a:pPr>
                  <a:endParaRPr lang="fr-FR"/>
                </a:p>
              </c:txPr>
              <c:showLegendKey val="0"/>
              <c:showVal val="1"/>
              <c:showCatName val="0"/>
              <c:showSerName val="0"/>
              <c:showPercent val="0"/>
              <c:showBubbleSize val="0"/>
              <c:extLst>
                <c:ext xmlns:c16="http://schemas.microsoft.com/office/drawing/2014/chart" uri="{C3380CC4-5D6E-409C-BE32-E72D297353CC}">
                  <c16:uniqueId val="{00000004-A2B2-45CC-AE4C-281DD95731A3}"/>
                </c:ext>
              </c:extLst>
            </c:dLbl>
            <c:dLbl>
              <c:idx val="4"/>
              <c:spPr>
                <a:noFill/>
                <a:ln>
                  <a:noFill/>
                </a:ln>
                <a:effectLst/>
              </c:spPr>
              <c:txPr>
                <a:bodyPr wrap="square" lIns="38100" tIns="19050" rIns="38100" bIns="19050" anchor="ctr">
                  <a:spAutoFit/>
                </a:bodyPr>
                <a:lstStyle/>
                <a:p>
                  <a:pPr>
                    <a:defRPr sz="600" b="1">
                      <a:solidFill>
                        <a:srgbClr val="008000"/>
                      </a:solidFill>
                    </a:defRPr>
                  </a:pPr>
                  <a:endParaRPr lang="fr-FR"/>
                </a:p>
              </c:txPr>
              <c:showLegendKey val="0"/>
              <c:showVal val="1"/>
              <c:showCatName val="0"/>
              <c:showSerName val="0"/>
              <c:showPercent val="0"/>
              <c:showBubbleSize val="0"/>
              <c:extLst>
                <c:ext xmlns:c16="http://schemas.microsoft.com/office/drawing/2014/chart" uri="{C3380CC4-5D6E-409C-BE32-E72D297353CC}">
                  <c16:uniqueId val="{00000005-A2B2-45CC-AE4C-281DD95731A3}"/>
                </c:ext>
              </c:extLst>
            </c:dLbl>
            <c:dLbl>
              <c:idx val="6"/>
              <c:spPr>
                <a:noFill/>
                <a:ln>
                  <a:noFill/>
                </a:ln>
                <a:effectLst/>
              </c:spPr>
              <c:txPr>
                <a:bodyPr wrap="square" lIns="38100" tIns="19050" rIns="38100" bIns="19050" anchor="ctr">
                  <a:spAutoFit/>
                </a:bodyPr>
                <a:lstStyle/>
                <a:p>
                  <a:pPr>
                    <a:defRPr sz="600" b="1">
                      <a:solidFill>
                        <a:srgbClr val="008000"/>
                      </a:solidFill>
                    </a:defRPr>
                  </a:pPr>
                  <a:endParaRPr lang="fr-FR"/>
                </a:p>
              </c:txPr>
              <c:showLegendKey val="0"/>
              <c:showVal val="1"/>
              <c:showCatName val="0"/>
              <c:showSerName val="0"/>
              <c:showPercent val="0"/>
              <c:showBubbleSize val="0"/>
              <c:extLst>
                <c:ext xmlns:c16="http://schemas.microsoft.com/office/drawing/2014/chart" uri="{C3380CC4-5D6E-409C-BE32-E72D297353CC}">
                  <c16:uniqueId val="{00000006-A2B2-45CC-AE4C-281DD95731A3}"/>
                </c:ext>
              </c:extLst>
            </c:dLbl>
            <c:spPr>
              <a:noFill/>
              <a:ln>
                <a:noFill/>
              </a:ln>
              <a:effectLst/>
            </c:spPr>
            <c:txPr>
              <a:bodyPr wrap="square" lIns="38100" tIns="19050" rIns="38100" bIns="19050" anchor="ctr">
                <a:spAutoFit/>
              </a:bodyPr>
              <a:lstStyle/>
              <a:p>
                <a:pPr>
                  <a:defRPr sz="600" b="1">
                    <a:solidFill>
                      <a:srgbClr val="FF0000"/>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comparaison!$S$49:$S$56</c:f>
              <c:strCache>
                <c:ptCount val="8"/>
                <c:pt idx="0">
                  <c:v>10%: sans AL, sans PA, sans PAPI</c:v>
                </c:pt>
                <c:pt idx="1">
                  <c:v>6%: avec AL, sans PA, sans PAPI</c:v>
                </c:pt>
                <c:pt idx="2">
                  <c:v>26%: sans AL, avec PA, sans PAPI</c:v>
                </c:pt>
                <c:pt idx="3">
                  <c:v>20%: avec AL, avec PA, sans PAPI</c:v>
                </c:pt>
                <c:pt idx="4">
                  <c:v>5%: sans AL, sans PA, avec PAPI</c:v>
                </c:pt>
                <c:pt idx="5">
                  <c:v>6%: avec AL, sans PA, avec PAPI</c:v>
                </c:pt>
                <c:pt idx="6">
                  <c:v>9%: sans AL, avec PA, avec PAPI</c:v>
                </c:pt>
                <c:pt idx="7">
                  <c:v>18%: avec AL, avec PA, avec PAPI</c:v>
                </c:pt>
              </c:strCache>
            </c:strRef>
          </c:cat>
          <c:val>
            <c:numRef>
              <c:f>comparaison!$V$49:$V$56</c:f>
              <c:numCache>
                <c:formatCode>_-* #\ ##0\ "€"_-;\-* #\ ##0\ "€"_-;_-* "-"??\ "€"_-;_-@_-</c:formatCode>
                <c:ptCount val="8"/>
                <c:pt idx="0">
                  <c:v>110</c:v>
                </c:pt>
                <c:pt idx="1">
                  <c:v>-27</c:v>
                </c:pt>
                <c:pt idx="2">
                  <c:v>94</c:v>
                </c:pt>
                <c:pt idx="3">
                  <c:v>28</c:v>
                </c:pt>
                <c:pt idx="4">
                  <c:v>110</c:v>
                </c:pt>
                <c:pt idx="5">
                  <c:v>-83</c:v>
                </c:pt>
                <c:pt idx="6">
                  <c:v>67</c:v>
                </c:pt>
                <c:pt idx="7">
                  <c:v>-79</c:v>
                </c:pt>
              </c:numCache>
            </c:numRef>
          </c:val>
          <c:extLst>
            <c:ext xmlns:c16="http://schemas.microsoft.com/office/drawing/2014/chart" uri="{C3380CC4-5D6E-409C-BE32-E72D297353CC}">
              <c16:uniqueId val="{00000007-A2B2-45CC-AE4C-281DD95731A3}"/>
            </c:ext>
          </c:extLst>
        </c:ser>
        <c:dLbls>
          <c:showLegendKey val="0"/>
          <c:showVal val="0"/>
          <c:showCatName val="0"/>
          <c:showSerName val="0"/>
          <c:showPercent val="0"/>
          <c:showBubbleSize val="0"/>
        </c:dLbls>
        <c:gapWidth val="150"/>
        <c:axId val="145415168"/>
        <c:axId val="145482112"/>
      </c:barChart>
      <c:catAx>
        <c:axId val="145415168"/>
        <c:scaling>
          <c:orientation val="minMax"/>
        </c:scaling>
        <c:delete val="0"/>
        <c:axPos val="l"/>
        <c:numFmt formatCode="General" sourceLinked="1"/>
        <c:majorTickMark val="out"/>
        <c:minorTickMark val="none"/>
        <c:tickLblPos val="nextTo"/>
        <c:txPr>
          <a:bodyPr/>
          <a:lstStyle/>
          <a:p>
            <a:pPr>
              <a:defRPr sz="600">
                <a:latin typeface="+mj-lt"/>
              </a:defRPr>
            </a:pPr>
            <a:endParaRPr lang="fr-FR"/>
          </a:p>
        </c:txPr>
        <c:crossAx val="145482112"/>
        <c:crosses val="autoZero"/>
        <c:auto val="1"/>
        <c:lblAlgn val="l"/>
        <c:lblOffset val="100"/>
        <c:noMultiLvlLbl val="0"/>
      </c:catAx>
      <c:valAx>
        <c:axId val="145482112"/>
        <c:scaling>
          <c:orientation val="minMax"/>
        </c:scaling>
        <c:delete val="0"/>
        <c:axPos val="b"/>
        <c:numFmt formatCode="_-* #\ ##0\ &quot;€&quot;_-;\-* #\ ##0\ &quot;€&quot;_-;_-* &quot;-&quot;??\ &quot;€&quot;_-;_-@_-" sourceLinked="1"/>
        <c:majorTickMark val="out"/>
        <c:minorTickMark val="none"/>
        <c:tickLblPos val="nextTo"/>
        <c:txPr>
          <a:bodyPr/>
          <a:lstStyle/>
          <a:p>
            <a:pPr>
              <a:defRPr sz="600">
                <a:latin typeface="+mj-lt"/>
              </a:defRPr>
            </a:pPr>
            <a:endParaRPr lang="fr-FR"/>
          </a:p>
        </c:txPr>
        <c:crossAx val="145415168"/>
        <c:crosses val="autoZero"/>
        <c:crossBetween val="between"/>
      </c:valAx>
      <c:spPr>
        <a:noFill/>
        <a:ln w="25400">
          <a:noFill/>
        </a:ln>
      </c:spPr>
    </c:plotArea>
    <c:legend>
      <c:legendPos val="r"/>
      <c:layout>
        <c:manualLayout>
          <c:xMode val="edge"/>
          <c:yMode val="edge"/>
          <c:x val="0.6832259233094331"/>
          <c:y val="0.65695191570841927"/>
          <c:w val="0.29262346051707039"/>
          <c:h val="0.32855081291225818"/>
        </c:manualLayout>
      </c:layout>
      <c:overlay val="0"/>
      <c:txPr>
        <a:bodyPr/>
        <a:lstStyle/>
        <a:p>
          <a:pPr>
            <a:defRPr sz="800">
              <a:latin typeface="+mj-lt"/>
            </a:defRPr>
          </a:pPr>
          <a:endParaRPr lang="fr-FR"/>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6981627296588"/>
          <c:y val="2.5428331875182269E-2"/>
          <c:w val="0.87753018372703417"/>
          <c:h val="0.59166468667176364"/>
        </c:manualLayout>
      </c:layout>
      <c:lineChart>
        <c:grouping val="standard"/>
        <c:varyColors val="0"/>
        <c:ser>
          <c:idx val="3"/>
          <c:order val="3"/>
          <c:tx>
            <c:strRef>
              <c:f>'France Métro'!$G$3</c:f>
              <c:strCache>
                <c:ptCount val="1"/>
                <c:pt idx="0">
                  <c:v>Smic en base 100</c:v>
                </c:pt>
              </c:strCache>
            </c:strRef>
          </c:tx>
          <c:spPr>
            <a:ln w="28575" cap="rnd">
              <a:solidFill>
                <a:srgbClr val="92D050"/>
              </a:solidFill>
              <a:round/>
            </a:ln>
            <a:effectLst/>
          </c:spPr>
          <c:marker>
            <c:symbol val="none"/>
          </c:marker>
          <c:cat>
            <c:strRef>
              <c:f>'France Métro'!$C$4:$C$13</c:f>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f>'France Métro'!$G$4:$G$13</c:f>
              <c:numCache>
                <c:formatCode>0.0</c:formatCode>
                <c:ptCount val="10"/>
                <c:pt idx="0">
                  <c:v>100</c:v>
                </c:pt>
                <c:pt idx="1">
                  <c:v>101.51821524621781</c:v>
                </c:pt>
                <c:pt idx="2">
                  <c:v>102.73278744319205</c:v>
                </c:pt>
                <c:pt idx="3">
                  <c:v>103.7378125688202</c:v>
                </c:pt>
                <c:pt idx="4">
                  <c:v>106.07286098487123</c:v>
                </c:pt>
                <c:pt idx="5">
                  <c:v>106.98379013260191</c:v>
                </c:pt>
                <c:pt idx="6">
                  <c:v>109.81734702730117</c:v>
                </c:pt>
                <c:pt idx="7">
                  <c:v>112.0442851708743</c:v>
                </c:pt>
                <c:pt idx="8">
                  <c:v>114.06834971671105</c:v>
                </c:pt>
                <c:pt idx="9">
                  <c:v>116.59893090952771</c:v>
                </c:pt>
              </c:numCache>
            </c:numRef>
          </c:val>
          <c:smooth val="0"/>
          <c:extLst>
            <c:ext xmlns:c16="http://schemas.microsoft.com/office/drawing/2014/chart" uri="{C3380CC4-5D6E-409C-BE32-E72D297353CC}">
              <c16:uniqueId val="{00000000-3C1C-4281-9A5C-6415D3A00F28}"/>
            </c:ext>
          </c:extLst>
        </c:ser>
        <c:ser>
          <c:idx val="4"/>
          <c:order val="4"/>
          <c:tx>
            <c:strRef>
              <c:f>'France Métro'!$H$3</c:f>
              <c:strCache>
                <c:ptCount val="1"/>
                <c:pt idx="0">
                  <c:v>Rémunération directe en ESAT en base 100</c:v>
                </c:pt>
              </c:strCache>
            </c:strRef>
          </c:tx>
          <c:spPr>
            <a:ln w="28575" cap="rnd">
              <a:solidFill>
                <a:srgbClr val="008000"/>
              </a:solidFill>
              <a:round/>
            </a:ln>
            <a:effectLst/>
          </c:spPr>
          <c:marker>
            <c:symbol val="none"/>
          </c:marker>
          <c:cat>
            <c:strRef>
              <c:f>'France Métro'!$C$4:$C$13</c:f>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f>'France Métro'!$H$4:$H$13</c:f>
              <c:numCache>
                <c:formatCode>0.0</c:formatCode>
                <c:ptCount val="10"/>
                <c:pt idx="0">
                  <c:v>100</c:v>
                </c:pt>
                <c:pt idx="1">
                  <c:v>100.53260150596326</c:v>
                </c:pt>
                <c:pt idx="2">
                  <c:v>100.43875432552855</c:v>
                </c:pt>
                <c:pt idx="3">
                  <c:v>100.01130862217325</c:v>
                </c:pt>
                <c:pt idx="4">
                  <c:v>101.54159313697382</c:v>
                </c:pt>
                <c:pt idx="5">
                  <c:v>101.89427001949755</c:v>
                </c:pt>
                <c:pt idx="6">
                  <c:v>104.05993271713199</c:v>
                </c:pt>
                <c:pt idx="7">
                  <c:v>105.84377618568999</c:v>
                </c:pt>
                <c:pt idx="8">
                  <c:v>106.98060759839115</c:v>
                </c:pt>
                <c:pt idx="9">
                  <c:v>109.35394879476097</c:v>
                </c:pt>
              </c:numCache>
            </c:numRef>
          </c:val>
          <c:smooth val="0"/>
          <c:extLst>
            <c:ext xmlns:c16="http://schemas.microsoft.com/office/drawing/2014/chart" uri="{C3380CC4-5D6E-409C-BE32-E72D297353CC}">
              <c16:uniqueId val="{00000001-3C1C-4281-9A5C-6415D3A00F28}"/>
            </c:ext>
          </c:extLst>
        </c:ser>
        <c:dLbls>
          <c:showLegendKey val="0"/>
          <c:showVal val="0"/>
          <c:showCatName val="0"/>
          <c:showSerName val="0"/>
          <c:showPercent val="0"/>
          <c:showBubbleSize val="0"/>
        </c:dLbls>
        <c:smooth val="0"/>
        <c:axId val="1394871088"/>
        <c:axId val="335310736"/>
        <c:extLst>
          <c:ext xmlns:c15="http://schemas.microsoft.com/office/drawing/2012/chart" uri="{02D57815-91ED-43cb-92C2-25804820EDAC}">
            <c15:filteredLineSeries>
              <c15:ser>
                <c:idx val="0"/>
                <c:order val="0"/>
                <c:tx>
                  <c:strRef>
                    <c:extLst>
                      <c:ext uri="{02D57815-91ED-43cb-92C2-25804820EDAC}">
                        <c15:formulaRef>
                          <c15:sqref>'France Métro'!$D$3</c15:sqref>
                        </c15:formulaRef>
                      </c:ext>
                    </c:extLst>
                    <c:strCache>
                      <c:ptCount val="1"/>
                      <c:pt idx="0">
                        <c:v>Moyenne</c:v>
                      </c:pt>
                    </c:strCache>
                  </c:strRef>
                </c:tx>
                <c:spPr>
                  <a:ln w="28575" cap="rnd">
                    <a:solidFill>
                      <a:srgbClr val="008000"/>
                    </a:solidFill>
                    <a:round/>
                  </a:ln>
                  <a:effectLst/>
                </c:spPr>
                <c:marker>
                  <c:symbol val="none"/>
                </c:marker>
                <c:cat>
                  <c:strRef>
                    <c:extLst>
                      <c:ext uri="{02D57815-91ED-43cb-92C2-25804820EDAC}">
                        <c15:formulaRef>
                          <c15:sqref>'France Métro'!$C$4:$C$13</c15:sqref>
                        </c15:formulaRef>
                      </c:ext>
                    </c:extLst>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extLst>
                      <c:ext uri="{02D57815-91ED-43cb-92C2-25804820EDAC}">
                        <c15:formulaRef>
                          <c15:sqref>'France Métro'!$D$4:$D$13</c15:sqref>
                        </c15:formulaRef>
                      </c:ext>
                    </c:extLst>
                    <c:numCache>
                      <c:formatCode>General</c:formatCode>
                      <c:ptCount val="10"/>
                      <c:pt idx="0">
                        <c:v>10.3</c:v>
                      </c:pt>
                      <c:pt idx="1">
                        <c:v>10.199999999999999</c:v>
                      </c:pt>
                      <c:pt idx="2">
                        <c:v>10.07</c:v>
                      </c:pt>
                      <c:pt idx="3">
                        <c:v>9.93</c:v>
                      </c:pt>
                      <c:pt idx="4">
                        <c:v>9.86</c:v>
                      </c:pt>
                      <c:pt idx="5">
                        <c:v>9.81</c:v>
                      </c:pt>
                      <c:pt idx="6">
                        <c:v>9.76</c:v>
                      </c:pt>
                      <c:pt idx="7">
                        <c:v>9.73</c:v>
                      </c:pt>
                      <c:pt idx="8">
                        <c:v>9.66</c:v>
                      </c:pt>
                      <c:pt idx="9">
                        <c:v>9.66</c:v>
                      </c:pt>
                    </c:numCache>
                  </c:numRef>
                </c:val>
                <c:smooth val="0"/>
                <c:extLst>
                  <c:ext xmlns:c16="http://schemas.microsoft.com/office/drawing/2014/chart" uri="{C3380CC4-5D6E-409C-BE32-E72D297353CC}">
                    <c16:uniqueId val="{00000002-3C1C-4281-9A5C-6415D3A00F28}"/>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'France Métro'!$E$3</c15:sqref>
                        </c15:formulaRef>
                      </c:ext>
                    </c:extLst>
                    <c:strCache>
                      <c:ptCount val="1"/>
                      <c:pt idx="0">
                        <c:v>Colonne1</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'France Métro'!$C$4:$C$13</c15:sqref>
                        </c15:formulaRef>
                      </c:ext>
                    </c:extLst>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extLst xmlns:c15="http://schemas.microsoft.com/office/drawing/2012/chart">
                      <c:ext xmlns:c15="http://schemas.microsoft.com/office/drawing/2012/chart" uri="{02D57815-91ED-43cb-92C2-25804820EDAC}">
                        <c15:formulaRef>
                          <c15:sqref>'France Métro'!$E$4:$E$13</c15:sqref>
                        </c15:formulaRef>
                      </c:ext>
                    </c:extLst>
                    <c:numCache>
                      <c:formatCode>General</c:formatCode>
                      <c:ptCount val="10"/>
                      <c:pt idx="0">
                        <c:v>1498.47</c:v>
                      </c:pt>
                      <c:pt idx="1">
                        <c:v>1521.22</c:v>
                      </c:pt>
                      <c:pt idx="2">
                        <c:v>1539.42</c:v>
                      </c:pt>
                      <c:pt idx="3">
                        <c:v>1554.48</c:v>
                      </c:pt>
                      <c:pt idx="4">
                        <c:v>1589.47</c:v>
                      </c:pt>
                      <c:pt idx="5">
                        <c:v>1603.12</c:v>
                      </c:pt>
                      <c:pt idx="6">
                        <c:v>1645.58</c:v>
                      </c:pt>
                      <c:pt idx="7">
                        <c:v>1678.95</c:v>
                      </c:pt>
                      <c:pt idx="8">
                        <c:v>1709.28</c:v>
                      </c:pt>
                      <c:pt idx="9">
                        <c:v>1747.2</c:v>
                      </c:pt>
                    </c:numCache>
                  </c:numRef>
                </c:val>
                <c:smooth val="0"/>
                <c:extLst xmlns:c15="http://schemas.microsoft.com/office/drawing/2012/chart">
                  <c:ext xmlns:c16="http://schemas.microsoft.com/office/drawing/2014/chart" uri="{C3380CC4-5D6E-409C-BE32-E72D297353CC}">
                    <c16:uniqueId val="{00000003-3C1C-4281-9A5C-6415D3A00F28}"/>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'France Métro'!$F$3</c15:sqref>
                        </c15:formulaRef>
                      </c:ext>
                    </c:extLst>
                    <c:strCache>
                      <c:ptCount val="1"/>
                      <c:pt idx="0">
                        <c:v>rémunération directe versée</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'France Métro'!$C$4:$C$13</c15:sqref>
                        </c15:formulaRef>
                      </c:ext>
                    </c:extLst>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extLst xmlns:c15="http://schemas.microsoft.com/office/drawing/2012/chart">
                      <c:ext xmlns:c15="http://schemas.microsoft.com/office/drawing/2012/chart" uri="{02D57815-91ED-43cb-92C2-25804820EDAC}">
                        <c15:formulaRef>
                          <c15:sqref>'France Métro'!$F$4:$F$13</c15:sqref>
                        </c15:formulaRef>
                      </c:ext>
                    </c:extLst>
                    <c:numCache>
                      <c:formatCode>General</c:formatCode>
                      <c:ptCount val="10"/>
                      <c:pt idx="0">
                        <c:v>154.34241</c:v>
                      </c:pt>
                      <c:pt idx="1">
                        <c:v>155.16443999999998</c:v>
                      </c:pt>
                      <c:pt idx="2">
                        <c:v>155.01959400000001</c:v>
                      </c:pt>
                      <c:pt idx="3">
                        <c:v>154.35986399999999</c:v>
                      </c:pt>
                      <c:pt idx="4">
                        <c:v>156.72174200000001</c:v>
                      </c:pt>
                      <c:pt idx="5">
                        <c:v>157.26607200000001</c:v>
                      </c:pt>
                      <c:pt idx="6">
                        <c:v>160.60860799999998</c:v>
                      </c:pt>
                      <c:pt idx="7">
                        <c:v>163.36183500000001</c:v>
                      </c:pt>
                      <c:pt idx="8">
                        <c:v>165.11644800000002</c:v>
                      </c:pt>
                      <c:pt idx="9">
                        <c:v>168.77952000000002</c:v>
                      </c:pt>
                    </c:numCache>
                  </c:numRef>
                </c:val>
                <c:smooth val="0"/>
                <c:extLst xmlns:c15="http://schemas.microsoft.com/office/drawing/2012/chart">
                  <c:ext xmlns:c16="http://schemas.microsoft.com/office/drawing/2014/chart" uri="{C3380CC4-5D6E-409C-BE32-E72D297353CC}">
                    <c16:uniqueId val="{00000004-3C1C-4281-9A5C-6415D3A00F28}"/>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'France Métro'!$I$3</c15:sqref>
                        </c15:formulaRef>
                      </c:ext>
                    </c:extLst>
                    <c:strCache>
                      <c:ptCount val="1"/>
                      <c:pt idx="0">
                        <c:v>Contrefactuel</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'France Métro'!$C$4:$C$13</c15:sqref>
                        </c15:formulaRef>
                      </c:ext>
                    </c:extLst>
                    <c:strCache>
                      <c:ptCount val="10"/>
                      <c:pt idx="0">
                        <c:v>2018</c:v>
                      </c:pt>
                      <c:pt idx="1">
                        <c:v>2019</c:v>
                      </c:pt>
                      <c:pt idx="2">
                        <c:v>2020</c:v>
                      </c:pt>
                      <c:pt idx="3">
                        <c:v>2021</c:v>
                      </c:pt>
                      <c:pt idx="4">
                        <c:v>octobre-décembre 2021</c:v>
                      </c:pt>
                      <c:pt idx="5">
                        <c:v>janvier-avril 2022</c:v>
                      </c:pt>
                      <c:pt idx="6">
                        <c:v>mai-août 2022</c:v>
                      </c:pt>
                      <c:pt idx="7">
                        <c:v>septembre-décembre 2023</c:v>
                      </c:pt>
                      <c:pt idx="8">
                        <c:v>janvier-avril 2023</c:v>
                      </c:pt>
                      <c:pt idx="9">
                        <c:v>mai-octobre 2023</c:v>
                      </c:pt>
                    </c:strCache>
                  </c:strRef>
                </c:cat>
                <c:val>
                  <c:numRef>
                    <c:extLst xmlns:c15="http://schemas.microsoft.com/office/drawing/2012/chart">
                      <c:ext xmlns:c15="http://schemas.microsoft.com/office/drawing/2012/chart" uri="{02D57815-91ED-43cb-92C2-25804820EDAC}">
                        <c15:formulaRef>
                          <c15:sqref>'France Métro'!$I$4:$I$13</c15:sqref>
                        </c15:formulaRef>
                      </c:ext>
                    </c:extLst>
                    <c:numCache>
                      <c:formatCode>General</c:formatCode>
                      <c:ptCount val="10"/>
                      <c:pt idx="0">
                        <c:v>154.34241</c:v>
                      </c:pt>
                      <c:pt idx="1">
                        <c:v>156.68565999999998</c:v>
                      </c:pt>
                      <c:pt idx="2">
                        <c:v>158.56026</c:v>
                      </c:pt>
                      <c:pt idx="3">
                        <c:v>160.11144000000002</c:v>
                      </c:pt>
                      <c:pt idx="4">
                        <c:v>163.71540999999999</c:v>
                      </c:pt>
                      <c:pt idx="5">
                        <c:v>165.12135999999998</c:v>
                      </c:pt>
                      <c:pt idx="6">
                        <c:v>169.49473999999998</c:v>
                      </c:pt>
                      <c:pt idx="7">
                        <c:v>172.93185000000003</c:v>
                      </c:pt>
                      <c:pt idx="8">
                        <c:v>176.05584000000002</c:v>
                      </c:pt>
                      <c:pt idx="9">
                        <c:v>179.96159999999998</c:v>
                      </c:pt>
                    </c:numCache>
                  </c:numRef>
                </c:val>
                <c:smooth val="0"/>
                <c:extLst xmlns:c15="http://schemas.microsoft.com/office/drawing/2012/chart">
                  <c:ext xmlns:c16="http://schemas.microsoft.com/office/drawing/2014/chart" uri="{C3380CC4-5D6E-409C-BE32-E72D297353CC}">
                    <c16:uniqueId val="{00000005-3C1C-4281-9A5C-6415D3A00F28}"/>
                  </c:ext>
                </c:extLst>
              </c15:ser>
            </c15:filteredLineSeries>
          </c:ext>
        </c:extLst>
      </c:lineChart>
      <c:catAx>
        <c:axId val="139487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0"/>
          <a:lstStyle/>
          <a:p>
            <a:pPr>
              <a:defRPr sz="600" b="0" i="0" u="none" strike="noStrike" kern="1200" baseline="0">
                <a:solidFill>
                  <a:schemeClr val="tx1">
                    <a:lumMod val="65000"/>
                    <a:lumOff val="35000"/>
                  </a:schemeClr>
                </a:solidFill>
                <a:latin typeface="+mn-lt"/>
                <a:ea typeface="+mn-ea"/>
                <a:cs typeface="+mn-cs"/>
              </a:defRPr>
            </a:pPr>
            <a:endParaRPr lang="fr-FR"/>
          </a:p>
        </c:txPr>
        <c:crossAx val="335310736"/>
        <c:crosses val="autoZero"/>
        <c:auto val="1"/>
        <c:lblAlgn val="ctr"/>
        <c:lblOffset val="100"/>
        <c:noMultiLvlLbl val="0"/>
      </c:catAx>
      <c:valAx>
        <c:axId val="33531073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crossAx val="1394871088"/>
        <c:crosses val="autoZero"/>
        <c:crossBetween val="between"/>
      </c:valAx>
      <c:spPr>
        <a:noFill/>
        <a:ln>
          <a:noFill/>
        </a:ln>
        <a:effectLst/>
      </c:spPr>
    </c:plotArea>
    <c:legend>
      <c:legendPos val="b"/>
      <c:layout>
        <c:manualLayout>
          <c:xMode val="edge"/>
          <c:yMode val="edge"/>
          <c:x val="4.999998245479214E-2"/>
          <c:y val="0.83144323771765738"/>
          <c:w val="0.89999968418625853"/>
          <c:h val="0.12858027601088179"/>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7462904104689"/>
          <c:y val="2.3845982029437166E-2"/>
          <c:w val="0.56394725335515161"/>
          <c:h val="0.90476559721210681"/>
        </c:manualLayout>
      </c:layout>
      <c:barChart>
        <c:barDir val="bar"/>
        <c:grouping val="clustered"/>
        <c:varyColors val="0"/>
        <c:ser>
          <c:idx val="0"/>
          <c:order val="0"/>
          <c:tx>
            <c:strRef>
              <c:f>comparaison!$T$58</c:f>
              <c:strCache>
                <c:ptCount val="1"/>
                <c:pt idx="0">
                  <c:v>revenu disponible avant réforme</c:v>
                </c:pt>
              </c:strCache>
            </c:strRef>
          </c:tx>
          <c:spPr>
            <a:solidFill>
              <a:srgbClr val="CCCC00"/>
            </a:solidFill>
            <a:ln w="12700">
              <a:solidFill>
                <a:sysClr val="window" lastClr="FFFFFF"/>
              </a:solidFill>
            </a:ln>
          </c:spPr>
          <c:invertIfNegative val="0"/>
          <c:dLbls>
            <c:spPr>
              <a:noFill/>
              <a:ln>
                <a:noFill/>
              </a:ln>
              <a:effectLst/>
            </c:spPr>
            <c:txPr>
              <a:bodyPr wrap="square" lIns="38100" tIns="19050" rIns="38100" bIns="19050" anchor="ctr">
                <a:spAutoFit/>
              </a:bodyPr>
              <a:lstStyle/>
              <a:p>
                <a:pPr>
                  <a:defRPr sz="600">
                    <a:latin typeface="Marianne" panose="02000000000000000000" pitchFamily="2"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comparaison!$S$59:$S$66</c:f>
              <c:strCache>
                <c:ptCount val="8"/>
                <c:pt idx="0">
                  <c:v>18%: avec AL, avec PA, avec PAPI</c:v>
                </c:pt>
                <c:pt idx="1">
                  <c:v>20%: avec AL, avec PA, sans PAPI</c:v>
                </c:pt>
                <c:pt idx="2">
                  <c:v>6%: avec AL, sans PA, avec PAPI</c:v>
                </c:pt>
                <c:pt idx="3">
                  <c:v>26%: sans AL, avec PA, sans PAPI</c:v>
                </c:pt>
                <c:pt idx="4">
                  <c:v>9%: sans AL, avec PA, avec PAPI</c:v>
                </c:pt>
                <c:pt idx="5">
                  <c:v>6%: avec AL, sans PA, sans PAPI</c:v>
                </c:pt>
                <c:pt idx="6">
                  <c:v>10%: sans AL, sans PA, sans PAPI</c:v>
                </c:pt>
                <c:pt idx="7">
                  <c:v>5%: sans AL, sans PA, avec PAPI</c:v>
                </c:pt>
              </c:strCache>
            </c:strRef>
          </c:cat>
          <c:val>
            <c:numRef>
              <c:f>comparaison!$T$59:$T$66</c:f>
              <c:numCache>
                <c:formatCode>"€"#,##0_);[Red]\("€"#,##0\)</c:formatCode>
                <c:ptCount val="8"/>
                <c:pt idx="0">
                  <c:v>1819</c:v>
                </c:pt>
                <c:pt idx="1">
                  <c:v>1573</c:v>
                </c:pt>
                <c:pt idx="2">
                  <c:v>1705</c:v>
                </c:pt>
                <c:pt idx="3">
                  <c:v>1436</c:v>
                </c:pt>
                <c:pt idx="4">
                  <c:v>1601</c:v>
                </c:pt>
                <c:pt idx="5">
                  <c:v>1406</c:v>
                </c:pt>
                <c:pt idx="6">
                  <c:v>1269</c:v>
                </c:pt>
                <c:pt idx="7">
                  <c:v>1487</c:v>
                </c:pt>
              </c:numCache>
            </c:numRef>
          </c:val>
          <c:extLst>
            <c:ext xmlns:c16="http://schemas.microsoft.com/office/drawing/2014/chart" uri="{C3380CC4-5D6E-409C-BE32-E72D297353CC}">
              <c16:uniqueId val="{00000000-CF06-442C-894F-192E3B9A1EB4}"/>
            </c:ext>
          </c:extLst>
        </c:ser>
        <c:ser>
          <c:idx val="1"/>
          <c:order val="1"/>
          <c:tx>
            <c:strRef>
              <c:f>comparaison!$U$58</c:f>
              <c:strCache>
                <c:ptCount val="1"/>
                <c:pt idx="0">
                  <c:v>revenu disponible après réforme</c:v>
                </c:pt>
              </c:strCache>
            </c:strRef>
          </c:tx>
          <c:spPr>
            <a:solidFill>
              <a:srgbClr val="256D46"/>
            </a:solidFill>
            <a:ln>
              <a:solidFill>
                <a:sysClr val="window" lastClr="FFFFFF"/>
              </a:solidFill>
            </a:ln>
          </c:spPr>
          <c:invertIfNegative val="0"/>
          <c:dLbls>
            <c:dLbl>
              <c:idx val="0"/>
              <c:layout>
                <c:manualLayout>
                  <c:x val="-3.0840397180606017E-3"/>
                  <c:y val="-1.6025641025641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80-4556-8281-96D1FE94B0B2}"/>
                </c:ext>
              </c:extLst>
            </c:dLbl>
            <c:spPr>
              <a:noFill/>
              <a:ln>
                <a:noFill/>
              </a:ln>
              <a:effectLst/>
            </c:spPr>
            <c:txPr>
              <a:bodyPr wrap="square" lIns="38100" tIns="19050" rIns="38100" bIns="19050" anchor="ctr">
                <a:spAutoFit/>
              </a:bodyPr>
              <a:lstStyle/>
              <a:p>
                <a:pPr>
                  <a:defRPr sz="600">
                    <a:latin typeface="Marianne" panose="02000000000000000000" pitchFamily="2"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comparaison!$S$59:$S$66</c:f>
              <c:strCache>
                <c:ptCount val="8"/>
                <c:pt idx="0">
                  <c:v>18%: avec AL, avec PA, avec PAPI</c:v>
                </c:pt>
                <c:pt idx="1">
                  <c:v>20%: avec AL, avec PA, sans PAPI</c:v>
                </c:pt>
                <c:pt idx="2">
                  <c:v>6%: avec AL, sans PA, avec PAPI</c:v>
                </c:pt>
                <c:pt idx="3">
                  <c:v>26%: sans AL, avec PA, sans PAPI</c:v>
                </c:pt>
                <c:pt idx="4">
                  <c:v>9%: sans AL, avec PA, avec PAPI</c:v>
                </c:pt>
                <c:pt idx="5">
                  <c:v>6%: avec AL, sans PA, sans PAPI</c:v>
                </c:pt>
                <c:pt idx="6">
                  <c:v>10%: sans AL, sans PA, sans PAPI</c:v>
                </c:pt>
                <c:pt idx="7">
                  <c:v>5%: sans AL, sans PA, avec PAPI</c:v>
                </c:pt>
              </c:strCache>
            </c:strRef>
          </c:cat>
          <c:val>
            <c:numRef>
              <c:f>comparaison!$U$59:$U$66</c:f>
              <c:numCache>
                <c:formatCode>"€"#,##0_);[Red]\("€"#,##0\)</c:formatCode>
                <c:ptCount val="8"/>
                <c:pt idx="0">
                  <c:v>1726</c:v>
                </c:pt>
                <c:pt idx="1">
                  <c:v>1645</c:v>
                </c:pt>
                <c:pt idx="2">
                  <c:v>1571</c:v>
                </c:pt>
                <c:pt idx="3">
                  <c:v>1508</c:v>
                </c:pt>
                <c:pt idx="4">
                  <c:v>1508</c:v>
                </c:pt>
                <c:pt idx="5">
                  <c:v>1490</c:v>
                </c:pt>
                <c:pt idx="6">
                  <c:v>1353</c:v>
                </c:pt>
                <c:pt idx="7">
                  <c:v>1353</c:v>
                </c:pt>
              </c:numCache>
            </c:numRef>
          </c:val>
          <c:extLst>
            <c:ext xmlns:c16="http://schemas.microsoft.com/office/drawing/2014/chart" uri="{C3380CC4-5D6E-409C-BE32-E72D297353CC}">
              <c16:uniqueId val="{00000002-CF06-442C-894F-192E3B9A1EB4}"/>
            </c:ext>
          </c:extLst>
        </c:ser>
        <c:ser>
          <c:idx val="2"/>
          <c:order val="2"/>
          <c:tx>
            <c:strRef>
              <c:f>comparaison!$V$58</c:f>
              <c:strCache>
                <c:ptCount val="1"/>
                <c:pt idx="0">
                  <c:v>Gain ou perte de revenu après réforme</c:v>
                </c:pt>
              </c:strCache>
            </c:strRef>
          </c:tx>
          <c:spPr>
            <a:solidFill>
              <a:srgbClr val="808000"/>
            </a:solidFill>
            <a:ln>
              <a:solidFill>
                <a:sysClr val="window" lastClr="FFFFFF"/>
              </a:solidFill>
            </a:ln>
          </c:spPr>
          <c:invertIfNegative val="0"/>
          <c:dLbls>
            <c:dLbl>
              <c:idx val="0"/>
              <c:layout>
                <c:manualLayout>
                  <c:x val="-7.7102128537950626E-3"/>
                  <c:y val="-4.5081324804312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06-442C-894F-192E3B9A1EB4}"/>
                </c:ext>
              </c:extLst>
            </c:dLbl>
            <c:dLbl>
              <c:idx val="1"/>
              <c:spPr>
                <a:noFill/>
                <a:ln>
                  <a:noFill/>
                </a:ln>
                <a:effectLst/>
              </c:spPr>
              <c:txPr>
                <a:bodyPr wrap="square" lIns="38100" tIns="19050" rIns="38100" bIns="19050" anchor="ctr">
                  <a:spAutoFit/>
                </a:bodyPr>
                <a:lstStyle/>
                <a:p>
                  <a:pPr>
                    <a:defRPr sz="600" b="1">
                      <a:solidFill>
                        <a:srgbClr val="008000"/>
                      </a:solidFill>
                      <a:latin typeface="Marianne" panose="02000000000000000000" pitchFamily="2" charset="0"/>
                    </a:defRPr>
                  </a:pPr>
                  <a:endParaRPr lang="fr-FR"/>
                </a:p>
              </c:txPr>
              <c:showLegendKey val="0"/>
              <c:showVal val="1"/>
              <c:showCatName val="0"/>
              <c:showSerName val="0"/>
              <c:showPercent val="0"/>
              <c:showBubbleSize val="0"/>
              <c:extLst>
                <c:ext xmlns:c16="http://schemas.microsoft.com/office/drawing/2014/chart" uri="{C3380CC4-5D6E-409C-BE32-E72D297353CC}">
                  <c16:uniqueId val="{00000004-CF06-442C-894F-192E3B9A1EB4}"/>
                </c:ext>
              </c:extLst>
            </c:dLbl>
            <c:dLbl>
              <c:idx val="2"/>
              <c:delete val="1"/>
              <c:extLst>
                <c:ext xmlns:c15="http://schemas.microsoft.com/office/drawing/2012/chart" uri="{CE6537A1-D6FC-4f65-9D91-7224C49458BB}"/>
                <c:ext xmlns:c16="http://schemas.microsoft.com/office/drawing/2014/chart" uri="{C3380CC4-5D6E-409C-BE32-E72D297353CC}">
                  <c16:uniqueId val="{00000005-CF06-442C-894F-192E3B9A1EB4}"/>
                </c:ext>
              </c:extLst>
            </c:dLbl>
            <c:dLbl>
              <c:idx val="3"/>
              <c:spPr>
                <a:noFill/>
                <a:ln>
                  <a:noFill/>
                </a:ln>
                <a:effectLst/>
              </c:spPr>
              <c:txPr>
                <a:bodyPr wrap="square" lIns="38100" tIns="19050" rIns="38100" bIns="19050" anchor="ctr">
                  <a:spAutoFit/>
                </a:bodyPr>
                <a:lstStyle/>
                <a:p>
                  <a:pPr>
                    <a:defRPr sz="600" b="1">
                      <a:solidFill>
                        <a:srgbClr val="008000"/>
                      </a:solidFill>
                      <a:latin typeface="Marianne" panose="02000000000000000000" pitchFamily="2" charset="0"/>
                    </a:defRPr>
                  </a:pPr>
                  <a:endParaRPr lang="fr-FR"/>
                </a:p>
              </c:txPr>
              <c:showLegendKey val="0"/>
              <c:showVal val="1"/>
              <c:showCatName val="0"/>
              <c:showSerName val="0"/>
              <c:showPercent val="0"/>
              <c:showBubbleSize val="0"/>
              <c:extLst>
                <c:ext xmlns:c16="http://schemas.microsoft.com/office/drawing/2014/chart" uri="{C3380CC4-5D6E-409C-BE32-E72D297353CC}">
                  <c16:uniqueId val="{00000006-CF06-442C-894F-192E3B9A1EB4}"/>
                </c:ext>
              </c:extLst>
            </c:dLbl>
            <c:dLbl>
              <c:idx val="4"/>
              <c:delete val="1"/>
              <c:extLst>
                <c:ext xmlns:c15="http://schemas.microsoft.com/office/drawing/2012/chart" uri="{CE6537A1-D6FC-4f65-9D91-7224C49458BB}"/>
                <c:ext xmlns:c16="http://schemas.microsoft.com/office/drawing/2014/chart" uri="{C3380CC4-5D6E-409C-BE32-E72D297353CC}">
                  <c16:uniqueId val="{00000007-CF06-442C-894F-192E3B9A1EB4}"/>
                </c:ext>
              </c:extLst>
            </c:dLbl>
            <c:dLbl>
              <c:idx val="5"/>
              <c:spPr>
                <a:noFill/>
                <a:ln>
                  <a:noFill/>
                </a:ln>
                <a:effectLst/>
              </c:spPr>
              <c:txPr>
                <a:bodyPr wrap="square" lIns="38100" tIns="19050" rIns="38100" bIns="19050" anchor="ctr">
                  <a:spAutoFit/>
                </a:bodyPr>
                <a:lstStyle/>
                <a:p>
                  <a:pPr>
                    <a:defRPr sz="600" b="1">
                      <a:solidFill>
                        <a:srgbClr val="008000"/>
                      </a:solidFill>
                      <a:latin typeface="Marianne" panose="02000000000000000000" pitchFamily="2" charset="0"/>
                    </a:defRPr>
                  </a:pPr>
                  <a:endParaRPr lang="fr-FR"/>
                </a:p>
              </c:txPr>
              <c:showLegendKey val="0"/>
              <c:showVal val="1"/>
              <c:showCatName val="0"/>
              <c:showSerName val="0"/>
              <c:showPercent val="0"/>
              <c:showBubbleSize val="0"/>
              <c:extLst>
                <c:ext xmlns:c16="http://schemas.microsoft.com/office/drawing/2014/chart" uri="{C3380CC4-5D6E-409C-BE32-E72D297353CC}">
                  <c16:uniqueId val="{00000008-CF06-442C-894F-192E3B9A1EB4}"/>
                </c:ext>
              </c:extLst>
            </c:dLbl>
            <c:dLbl>
              <c:idx val="6"/>
              <c:spPr>
                <a:noFill/>
                <a:ln>
                  <a:noFill/>
                </a:ln>
                <a:effectLst/>
              </c:spPr>
              <c:txPr>
                <a:bodyPr wrap="square" lIns="38100" tIns="19050" rIns="38100" bIns="19050" anchor="ctr">
                  <a:spAutoFit/>
                </a:bodyPr>
                <a:lstStyle/>
                <a:p>
                  <a:pPr>
                    <a:defRPr sz="600" b="1">
                      <a:solidFill>
                        <a:srgbClr val="008000"/>
                      </a:solidFill>
                      <a:latin typeface="Marianne" panose="02000000000000000000" pitchFamily="2" charset="0"/>
                    </a:defRPr>
                  </a:pPr>
                  <a:endParaRPr lang="fr-FR"/>
                </a:p>
              </c:txPr>
              <c:showLegendKey val="0"/>
              <c:showVal val="1"/>
              <c:showCatName val="0"/>
              <c:showSerName val="0"/>
              <c:showPercent val="0"/>
              <c:showBubbleSize val="0"/>
              <c:extLst>
                <c:ext xmlns:c16="http://schemas.microsoft.com/office/drawing/2014/chart" uri="{C3380CC4-5D6E-409C-BE32-E72D297353CC}">
                  <c16:uniqueId val="{00000009-CF06-442C-894F-192E3B9A1EB4}"/>
                </c:ext>
              </c:extLst>
            </c:dLbl>
            <c:dLbl>
              <c:idx val="7"/>
              <c:delete val="1"/>
              <c:extLst>
                <c:ext xmlns:c15="http://schemas.microsoft.com/office/drawing/2012/chart" uri="{CE6537A1-D6FC-4f65-9D91-7224C49458BB}"/>
                <c:ext xmlns:c16="http://schemas.microsoft.com/office/drawing/2014/chart" uri="{C3380CC4-5D6E-409C-BE32-E72D297353CC}">
                  <c16:uniqueId val="{0000000A-CF06-442C-894F-192E3B9A1EB4}"/>
                </c:ext>
              </c:extLst>
            </c:dLbl>
            <c:spPr>
              <a:noFill/>
              <a:ln>
                <a:noFill/>
              </a:ln>
              <a:effectLst/>
            </c:spPr>
            <c:txPr>
              <a:bodyPr wrap="square" lIns="38100" tIns="19050" rIns="38100" bIns="19050" anchor="ctr">
                <a:spAutoFit/>
              </a:bodyPr>
              <a:lstStyle/>
              <a:p>
                <a:pPr>
                  <a:defRPr sz="600" b="1">
                    <a:solidFill>
                      <a:srgbClr val="FF0000"/>
                    </a:solidFill>
                    <a:latin typeface="Marianne" panose="02000000000000000000" pitchFamily="2"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comparaison!$S$59:$S$66</c:f>
              <c:strCache>
                <c:ptCount val="8"/>
                <c:pt idx="0">
                  <c:v>18%: avec AL, avec PA, avec PAPI</c:v>
                </c:pt>
                <c:pt idx="1">
                  <c:v>20%: avec AL, avec PA, sans PAPI</c:v>
                </c:pt>
                <c:pt idx="2">
                  <c:v>6%: avec AL, sans PA, avec PAPI</c:v>
                </c:pt>
                <c:pt idx="3">
                  <c:v>26%: sans AL, avec PA, sans PAPI</c:v>
                </c:pt>
                <c:pt idx="4">
                  <c:v>9%: sans AL, avec PA, avec PAPI</c:v>
                </c:pt>
                <c:pt idx="5">
                  <c:v>6%: avec AL, sans PA, sans PAPI</c:v>
                </c:pt>
                <c:pt idx="6">
                  <c:v>10%: sans AL, sans PA, sans PAPI</c:v>
                </c:pt>
                <c:pt idx="7">
                  <c:v>5%: sans AL, sans PA, avec PAPI</c:v>
                </c:pt>
              </c:strCache>
            </c:strRef>
          </c:cat>
          <c:val>
            <c:numRef>
              <c:f>comparaison!$V$59:$V$66</c:f>
              <c:numCache>
                <c:formatCode>_-* #\ ##0\ "€"_-;\-* #\ ##0\ "€"_-;_-* "-"??\ "€"_-;_-@_-</c:formatCode>
                <c:ptCount val="8"/>
                <c:pt idx="0">
                  <c:v>-93</c:v>
                </c:pt>
                <c:pt idx="1">
                  <c:v>72</c:v>
                </c:pt>
                <c:pt idx="2">
                  <c:v>-134</c:v>
                </c:pt>
                <c:pt idx="3">
                  <c:v>72</c:v>
                </c:pt>
                <c:pt idx="4">
                  <c:v>-93</c:v>
                </c:pt>
                <c:pt idx="5">
                  <c:v>84</c:v>
                </c:pt>
                <c:pt idx="6">
                  <c:v>84</c:v>
                </c:pt>
                <c:pt idx="7">
                  <c:v>-134</c:v>
                </c:pt>
              </c:numCache>
            </c:numRef>
          </c:val>
          <c:extLst>
            <c:ext xmlns:c16="http://schemas.microsoft.com/office/drawing/2014/chart" uri="{C3380CC4-5D6E-409C-BE32-E72D297353CC}">
              <c16:uniqueId val="{0000000B-CF06-442C-894F-192E3B9A1EB4}"/>
            </c:ext>
          </c:extLst>
        </c:ser>
        <c:ser>
          <c:idx val="3"/>
          <c:order val="3"/>
          <c:tx>
            <c:strRef>
              <c:f>comparaison!$W$58</c:f>
              <c:strCache>
                <c:ptCount val="1"/>
                <c:pt idx="0">
                  <c:v>Gain ou perte de revenu après réforme et recours à la prime d'activité</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E180-4556-8281-96D1FE94B0B2}"/>
                </c:ext>
              </c:extLst>
            </c:dLbl>
            <c:dLbl>
              <c:idx val="4"/>
              <c:layout>
                <c:manualLayout>
                  <c:x val="-6.1682674211056745E-3"/>
                  <c:y val="-3.0845116971371957E-2"/>
                </c:manualLayout>
              </c:layout>
              <c:spPr>
                <a:noFill/>
                <a:ln>
                  <a:noFill/>
                </a:ln>
                <a:effectLst/>
              </c:spPr>
              <c:txPr>
                <a:bodyPr wrap="square" lIns="38100" tIns="19050" rIns="38100" bIns="19050" anchor="ctr">
                  <a:spAutoFit/>
                </a:bodyPr>
                <a:lstStyle/>
                <a:p>
                  <a:pPr>
                    <a:defRPr sz="600" b="1">
                      <a:solidFill>
                        <a:srgbClr val="FF0000"/>
                      </a:solidFill>
                      <a:latin typeface="Marianne" panose="02000000000000000000" pitchFamily="2" charset="0"/>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180-4556-8281-96D1FE94B0B2}"/>
                </c:ext>
              </c:extLst>
            </c:dLbl>
            <c:spPr>
              <a:noFill/>
              <a:ln>
                <a:noFill/>
              </a:ln>
              <a:effectLst/>
            </c:spPr>
            <c:txPr>
              <a:bodyPr wrap="square" lIns="38100" tIns="19050" rIns="38100" bIns="19050" anchor="ctr">
                <a:spAutoFit/>
              </a:bodyPr>
              <a:lstStyle/>
              <a:p>
                <a:pPr>
                  <a:defRPr sz="600" b="1">
                    <a:solidFill>
                      <a:srgbClr val="008000"/>
                    </a:solidFill>
                    <a:latin typeface="Marianne" panose="02000000000000000000" pitchFamily="2"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comparaison!$S$59:$S$66</c:f>
              <c:strCache>
                <c:ptCount val="8"/>
                <c:pt idx="0">
                  <c:v>18%: avec AL, avec PA, avec PAPI</c:v>
                </c:pt>
                <c:pt idx="1">
                  <c:v>20%: avec AL, avec PA, sans PAPI</c:v>
                </c:pt>
                <c:pt idx="2">
                  <c:v>6%: avec AL, sans PA, avec PAPI</c:v>
                </c:pt>
                <c:pt idx="3">
                  <c:v>26%: sans AL, avec PA, sans PAPI</c:v>
                </c:pt>
                <c:pt idx="4">
                  <c:v>9%: sans AL, avec PA, avec PAPI</c:v>
                </c:pt>
                <c:pt idx="5">
                  <c:v>6%: avec AL, sans PA, sans PAPI</c:v>
                </c:pt>
                <c:pt idx="6">
                  <c:v>10%: sans AL, sans PA, sans PAPI</c:v>
                </c:pt>
                <c:pt idx="7">
                  <c:v>5%: sans AL, sans PA, avec PAPI</c:v>
                </c:pt>
              </c:strCache>
            </c:strRef>
          </c:cat>
          <c:val>
            <c:numRef>
              <c:f>comparaison!$W$59:$W$66</c:f>
              <c:numCache>
                <c:formatCode>#\ ##0\ "€"</c:formatCode>
                <c:ptCount val="8"/>
                <c:pt idx="0">
                  <c:v>-93</c:v>
                </c:pt>
                <c:pt idx="1">
                  <c:v>72</c:v>
                </c:pt>
                <c:pt idx="2">
                  <c:v>21</c:v>
                </c:pt>
                <c:pt idx="3">
                  <c:v>72</c:v>
                </c:pt>
                <c:pt idx="4">
                  <c:v>-93</c:v>
                </c:pt>
                <c:pt idx="5">
                  <c:v>239</c:v>
                </c:pt>
                <c:pt idx="6">
                  <c:v>239</c:v>
                </c:pt>
                <c:pt idx="7">
                  <c:v>21</c:v>
                </c:pt>
              </c:numCache>
            </c:numRef>
          </c:val>
          <c:extLst>
            <c:ext xmlns:c16="http://schemas.microsoft.com/office/drawing/2014/chart" uri="{C3380CC4-5D6E-409C-BE32-E72D297353CC}">
              <c16:uniqueId val="{0000000E-CF06-442C-894F-192E3B9A1EB4}"/>
            </c:ext>
          </c:extLst>
        </c:ser>
        <c:dLbls>
          <c:showLegendKey val="0"/>
          <c:showVal val="0"/>
          <c:showCatName val="0"/>
          <c:showSerName val="0"/>
          <c:showPercent val="0"/>
          <c:showBubbleSize val="0"/>
        </c:dLbls>
        <c:gapWidth val="150"/>
        <c:axId val="145415168"/>
        <c:axId val="145482112"/>
      </c:barChart>
      <c:catAx>
        <c:axId val="145415168"/>
        <c:scaling>
          <c:orientation val="minMax"/>
        </c:scaling>
        <c:delete val="0"/>
        <c:axPos val="l"/>
        <c:numFmt formatCode="General" sourceLinked="1"/>
        <c:majorTickMark val="out"/>
        <c:minorTickMark val="none"/>
        <c:tickLblPos val="nextTo"/>
        <c:txPr>
          <a:bodyPr/>
          <a:lstStyle/>
          <a:p>
            <a:pPr>
              <a:defRPr sz="500">
                <a:latin typeface="Marianne" panose="02000000000000000000" pitchFamily="2" charset="0"/>
              </a:defRPr>
            </a:pPr>
            <a:endParaRPr lang="fr-FR"/>
          </a:p>
        </c:txPr>
        <c:crossAx val="145482112"/>
        <c:crosses val="autoZero"/>
        <c:auto val="1"/>
        <c:lblAlgn val="ctr"/>
        <c:lblOffset val="100"/>
        <c:noMultiLvlLbl val="0"/>
      </c:catAx>
      <c:valAx>
        <c:axId val="145482112"/>
        <c:scaling>
          <c:orientation val="minMax"/>
        </c:scaling>
        <c:delete val="0"/>
        <c:axPos val="b"/>
        <c:numFmt formatCode="_(&quot;€&quot;* #,##0_);_(&quot;€&quot;* \(#,##0\);_(&quot;€&quot;* &quot;-&quot;_);_(@_)" sourceLinked="0"/>
        <c:majorTickMark val="out"/>
        <c:minorTickMark val="none"/>
        <c:tickLblPos val="nextTo"/>
        <c:txPr>
          <a:bodyPr/>
          <a:lstStyle/>
          <a:p>
            <a:pPr>
              <a:defRPr sz="600">
                <a:latin typeface="+mj-lt"/>
              </a:defRPr>
            </a:pPr>
            <a:endParaRPr lang="fr-FR"/>
          </a:p>
        </c:txPr>
        <c:crossAx val="145415168"/>
        <c:crosses val="autoZero"/>
        <c:crossBetween val="between"/>
      </c:valAx>
      <c:spPr>
        <a:noFill/>
        <a:ln w="25400">
          <a:noFill/>
        </a:ln>
      </c:spPr>
    </c:plotArea>
    <c:legend>
      <c:legendPos val="r"/>
      <c:layout>
        <c:manualLayout>
          <c:xMode val="edge"/>
          <c:yMode val="edge"/>
          <c:x val="0.72873331533539931"/>
          <c:y val="0.11051430361951864"/>
          <c:w val="0.27034042595478763"/>
          <c:h val="0.50659181755051563"/>
        </c:manualLayout>
      </c:layout>
      <c:overlay val="0"/>
      <c:txPr>
        <a:bodyPr/>
        <a:lstStyle/>
        <a:p>
          <a:pPr>
            <a:defRPr sz="600">
              <a:latin typeface="Marianne" panose="02000000000000000000" pitchFamily="2" charset="0"/>
            </a:defRPr>
          </a:pPr>
          <a:endParaRPr lang="fr-FR"/>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7166365275418E-2"/>
          <c:y val="0.11337882940503535"/>
          <c:w val="0.92470159571171007"/>
          <c:h val="0.5383179632111843"/>
        </c:manualLayout>
      </c:layout>
      <c:barChart>
        <c:barDir val="col"/>
        <c:grouping val="stacked"/>
        <c:varyColors val="0"/>
        <c:ser>
          <c:idx val="0"/>
          <c:order val="0"/>
          <c:tx>
            <c:strRef>
              <c:f>Feuil4!$C$6</c:f>
              <c:strCache>
                <c:ptCount val="1"/>
                <c:pt idx="0">
                  <c:v>Part socle </c:v>
                </c:pt>
              </c:strCache>
            </c:strRef>
          </c:tx>
          <c:spPr>
            <a:solidFill>
              <a:schemeClr val="accent1"/>
            </a:solidFill>
            <a:ln>
              <a:noFill/>
            </a:ln>
            <a:effectLst/>
          </c:spPr>
          <c:invertIfNegative val="0"/>
          <c:val>
            <c:numRef>
              <c:f>Feuil4!$D$6:$E$6</c:f>
              <c:numCache>
                <c:formatCode>General</c:formatCode>
                <c:ptCount val="2"/>
                <c:pt idx="0">
                  <c:v>90</c:v>
                </c:pt>
                <c:pt idx="1">
                  <c:v>90</c:v>
                </c:pt>
              </c:numCache>
            </c:numRef>
          </c:val>
          <c:extLst>
            <c:ext xmlns:c16="http://schemas.microsoft.com/office/drawing/2014/chart" uri="{C3380CC4-5D6E-409C-BE32-E72D297353CC}">
              <c16:uniqueId val="{00000000-9768-4423-99C3-676D92D2E560}"/>
            </c:ext>
          </c:extLst>
        </c:ser>
        <c:ser>
          <c:idx val="1"/>
          <c:order val="1"/>
          <c:tx>
            <c:strRef>
              <c:f>Feuil4!$C$7</c:f>
              <c:strCache>
                <c:ptCount val="1"/>
                <c:pt idx="0">
                  <c:v>Efforts formation pro</c:v>
                </c:pt>
              </c:strCache>
            </c:strRef>
          </c:tx>
          <c:spPr>
            <a:solidFill>
              <a:schemeClr val="accent2"/>
            </a:solidFill>
            <a:ln>
              <a:noFill/>
            </a:ln>
            <a:effectLst/>
          </c:spPr>
          <c:invertIfNegative val="0"/>
          <c:val>
            <c:numRef>
              <c:f>Feuil4!$D$7:$E$7</c:f>
              <c:numCache>
                <c:formatCode>General</c:formatCode>
                <c:ptCount val="2"/>
                <c:pt idx="0">
                  <c:v>2</c:v>
                </c:pt>
                <c:pt idx="1">
                  <c:v>20</c:v>
                </c:pt>
              </c:numCache>
            </c:numRef>
          </c:val>
          <c:extLst>
            <c:ext xmlns:c16="http://schemas.microsoft.com/office/drawing/2014/chart" uri="{C3380CC4-5D6E-409C-BE32-E72D297353CC}">
              <c16:uniqueId val="{00000001-9768-4423-99C3-676D92D2E560}"/>
            </c:ext>
          </c:extLst>
        </c:ser>
        <c:ser>
          <c:idx val="2"/>
          <c:order val="2"/>
          <c:tx>
            <c:strRef>
              <c:f>Feuil4!$C$8</c:f>
              <c:strCache>
                <c:ptCount val="1"/>
                <c:pt idx="0">
                  <c:v>Effort mise en contact MO </c:v>
                </c:pt>
              </c:strCache>
            </c:strRef>
          </c:tx>
          <c:spPr>
            <a:solidFill>
              <a:schemeClr val="accent3"/>
            </a:solidFill>
            <a:ln>
              <a:noFill/>
            </a:ln>
            <a:effectLst/>
          </c:spPr>
          <c:invertIfNegative val="0"/>
          <c:val>
            <c:numRef>
              <c:f>Feuil4!$D$8:$E$8</c:f>
              <c:numCache>
                <c:formatCode>General</c:formatCode>
                <c:ptCount val="2"/>
                <c:pt idx="0">
                  <c:v>4</c:v>
                </c:pt>
                <c:pt idx="1">
                  <c:v>20</c:v>
                </c:pt>
              </c:numCache>
            </c:numRef>
          </c:val>
          <c:extLst>
            <c:ext xmlns:c16="http://schemas.microsoft.com/office/drawing/2014/chart" uri="{C3380CC4-5D6E-409C-BE32-E72D297353CC}">
              <c16:uniqueId val="{00000002-9768-4423-99C3-676D92D2E560}"/>
            </c:ext>
          </c:extLst>
        </c:ser>
        <c:ser>
          <c:idx val="3"/>
          <c:order val="3"/>
          <c:tx>
            <c:strRef>
              <c:f>Feuil4!$C$9</c:f>
              <c:strCache>
                <c:ptCount val="1"/>
                <c:pt idx="0">
                  <c:v>Effort sortie</c:v>
                </c:pt>
              </c:strCache>
            </c:strRef>
          </c:tx>
          <c:spPr>
            <a:solidFill>
              <a:schemeClr val="accent4"/>
            </a:solidFill>
            <a:ln>
              <a:noFill/>
            </a:ln>
            <a:effectLst/>
          </c:spPr>
          <c:invertIfNegative val="0"/>
          <c:val>
            <c:numRef>
              <c:f>Feuil4!$D$9:$E$9</c:f>
              <c:numCache>
                <c:formatCode>General</c:formatCode>
                <c:ptCount val="2"/>
                <c:pt idx="0">
                  <c:v>7</c:v>
                </c:pt>
                <c:pt idx="1">
                  <c:v>10</c:v>
                </c:pt>
              </c:numCache>
            </c:numRef>
          </c:val>
          <c:extLst>
            <c:ext xmlns:c16="http://schemas.microsoft.com/office/drawing/2014/chart" uri="{C3380CC4-5D6E-409C-BE32-E72D297353CC}">
              <c16:uniqueId val="{00000003-9768-4423-99C3-676D92D2E560}"/>
            </c:ext>
          </c:extLst>
        </c:ser>
        <c:dLbls>
          <c:showLegendKey val="0"/>
          <c:showVal val="0"/>
          <c:showCatName val="0"/>
          <c:showSerName val="0"/>
          <c:showPercent val="0"/>
          <c:showBubbleSize val="0"/>
        </c:dLbls>
        <c:gapWidth val="150"/>
        <c:overlap val="100"/>
        <c:axId val="1588182832"/>
        <c:axId val="1588177008"/>
      </c:barChart>
      <c:catAx>
        <c:axId val="1588182832"/>
        <c:scaling>
          <c:orientation val="minMax"/>
        </c:scaling>
        <c:delete val="1"/>
        <c:axPos val="b"/>
        <c:numFmt formatCode="General" sourceLinked="1"/>
        <c:majorTickMark val="none"/>
        <c:minorTickMark val="none"/>
        <c:tickLblPos val="nextTo"/>
        <c:crossAx val="1588177008"/>
        <c:crosses val="autoZero"/>
        <c:auto val="1"/>
        <c:lblAlgn val="ctr"/>
        <c:lblOffset val="100"/>
        <c:noMultiLvlLbl val="0"/>
      </c:catAx>
      <c:valAx>
        <c:axId val="1588177008"/>
        <c:scaling>
          <c:orientation val="minMax"/>
        </c:scaling>
        <c:delete val="1"/>
        <c:axPos val="l"/>
        <c:numFmt formatCode="General" sourceLinked="1"/>
        <c:majorTickMark val="none"/>
        <c:minorTickMark val="none"/>
        <c:tickLblPos val="nextTo"/>
        <c:crossAx val="1588182832"/>
        <c:crosses val="autoZero"/>
        <c:crossBetween val="between"/>
      </c:valAx>
      <c:spPr>
        <a:noFill/>
        <a:ln>
          <a:noFill/>
        </a:ln>
        <a:effectLst/>
      </c:spPr>
    </c:plotArea>
    <c:legend>
      <c:legendPos val="b"/>
      <c:layout>
        <c:manualLayout>
          <c:xMode val="edge"/>
          <c:yMode val="edge"/>
          <c:x val="4.6629750300669355E-2"/>
          <c:y val="0.70517144517943375"/>
          <c:w val="0.91423743521884782"/>
          <c:h val="0.21234490120482538"/>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arianne" panose="02000000000000000000" pitchFamily="2" charset="0"/>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mailto:rodolphe.gintz@igf.finances.gouv.fr"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mailto:rodolphe.gintz@igf.finances.gouv.fr" TargetMode="Externa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Page de gard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544FDF6-5D1E-4283-97D3-F871B38236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178" r="-340"/>
          <a:stretch/>
        </p:blipFill>
        <p:spPr>
          <a:xfrm>
            <a:off x="6444209" y="0"/>
            <a:ext cx="2736304" cy="5143500"/>
          </a:xfrm>
          <a:prstGeom prst="rect">
            <a:avLst/>
          </a:prstGeom>
        </p:spPr>
      </p:pic>
      <p:pic>
        <p:nvPicPr>
          <p:cNvPr id="8" name="Image 7">
            <a:extLst>
              <a:ext uri="{FF2B5EF4-FFF2-40B4-BE49-F238E27FC236}">
                <a16:creationId xmlns:a16="http://schemas.microsoft.com/office/drawing/2014/main" id="{50BCA2AC-CC66-4CB3-88B5-C8CB2BE2EE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4838"/>
          <a:stretch/>
        </p:blipFill>
        <p:spPr>
          <a:xfrm>
            <a:off x="0" y="0"/>
            <a:ext cx="2555776" cy="5143500"/>
          </a:xfrm>
          <a:prstGeom prst="rect">
            <a:avLst/>
          </a:prstGeom>
        </p:spPr>
      </p:pic>
      <p:sp>
        <p:nvSpPr>
          <p:cNvPr id="11" name="Espace réservé du texte 10"/>
          <p:cNvSpPr>
            <a:spLocks noGrp="1"/>
          </p:cNvSpPr>
          <p:nvPr>
            <p:ph type="body" sz="quarter" idx="13" hasCustomPrompt="1"/>
          </p:nvPr>
        </p:nvSpPr>
        <p:spPr bwMode="gray">
          <a:xfrm>
            <a:off x="330312" y="2311851"/>
            <a:ext cx="8483376" cy="1549499"/>
          </a:xfrm>
        </p:spPr>
        <p:txBody>
          <a:bodyPr>
            <a:normAutofit/>
          </a:bodyPr>
          <a:lstStyle>
            <a:lvl1pPr algn="ctr">
              <a:lnSpc>
                <a:spcPct val="90000"/>
              </a:lnSpc>
              <a:spcAft>
                <a:spcPts val="0"/>
              </a:spcAft>
              <a:defRPr sz="2400" b="1" cap="all" baseline="0">
                <a:solidFill>
                  <a:schemeClr val="accent1"/>
                </a:solidFill>
              </a:defRPr>
            </a:lvl1pPr>
            <a:lvl2pPr marL="92073" indent="0" algn="ctr">
              <a:spcBef>
                <a:spcPts val="500"/>
              </a:spcBef>
              <a:spcAft>
                <a:spcPts val="0"/>
              </a:spcAft>
              <a:buNone/>
              <a:tabLst/>
              <a:defRPr sz="1200">
                <a:solidFill>
                  <a:schemeClr val="tx1">
                    <a:lumMod val="50000"/>
                    <a:lumOff val="50000"/>
                  </a:schemeClr>
                </a:solidFill>
              </a:defRPr>
            </a:lvl2pPr>
          </a:lstStyle>
          <a:p>
            <a:pPr lvl="0"/>
            <a:r>
              <a:rPr lang="fr-FR" dirty="0"/>
              <a:t>Titre</a:t>
            </a:r>
          </a:p>
          <a:p>
            <a:pPr lvl="1"/>
            <a:r>
              <a:rPr lang="fr-FR" dirty="0"/>
              <a:t>Sous-titre</a:t>
            </a: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603" y="4027411"/>
            <a:ext cx="2304796" cy="582180"/>
          </a:xfrm>
          <a:prstGeom prst="rect">
            <a:avLst/>
          </a:prstGeom>
        </p:spPr>
      </p:pic>
      <p:sp>
        <p:nvSpPr>
          <p:cNvPr id="3" name="Espace réservé du contenu 2"/>
          <p:cNvSpPr>
            <a:spLocks noGrp="1"/>
          </p:cNvSpPr>
          <p:nvPr>
            <p:ph sz="quarter" idx="14" hasCustomPrompt="1"/>
          </p:nvPr>
        </p:nvSpPr>
        <p:spPr>
          <a:xfrm>
            <a:off x="330312" y="3624813"/>
            <a:ext cx="8483376" cy="236537"/>
          </a:xfrm>
        </p:spPr>
        <p:txBody>
          <a:bodyPr>
            <a:normAutofit/>
          </a:bodyPr>
          <a:lstStyle>
            <a:lvl1pPr algn="ctr">
              <a:defRPr sz="1200">
                <a:solidFill>
                  <a:srgbClr val="096C41"/>
                </a:solidFill>
              </a:defRPr>
            </a:lvl1pPr>
            <a:lvl2pPr algn="ctr">
              <a:defRPr/>
            </a:lvl2pPr>
            <a:lvl3pPr algn="ctr">
              <a:defRPr/>
            </a:lvl3pPr>
            <a:lvl4pPr algn="ctr">
              <a:defRPr/>
            </a:lvl4pPr>
            <a:lvl5pPr algn="ctr">
              <a:defRPr/>
            </a:lvl5pPr>
          </a:lstStyle>
          <a:p>
            <a:pPr lvl="0"/>
            <a:r>
              <a:rPr lang="fr-FR" dirty="0"/>
              <a:t>Date</a:t>
            </a:r>
          </a:p>
        </p:txBody>
      </p:sp>
      <p:pic>
        <p:nvPicPr>
          <p:cNvPr id="9" name="Image 8">
            <a:extLst>
              <a:ext uri="{FF2B5EF4-FFF2-40B4-BE49-F238E27FC236}">
                <a16:creationId xmlns:a16="http://schemas.microsoft.com/office/drawing/2014/main" id="{F12E84EA-CB16-4460-922A-6B617F5B8A83}"/>
              </a:ext>
            </a:extLst>
          </p:cNvPr>
          <p:cNvPicPr>
            <a:picLocks noChangeAspect="1"/>
          </p:cNvPicPr>
          <p:nvPr userDrawn="1"/>
        </p:nvPicPr>
        <p:blipFill rotWithShape="1">
          <a:blip r:embed="rId4"/>
          <a:srcRect l="8401"/>
          <a:stretch/>
        </p:blipFill>
        <p:spPr>
          <a:xfrm>
            <a:off x="323847" y="264516"/>
            <a:ext cx="2434543" cy="1350000"/>
          </a:xfrm>
          <a:prstGeom prst="rect">
            <a:avLst/>
          </a:prstGeom>
        </p:spPr>
      </p:pic>
    </p:spTree>
    <p:extLst>
      <p:ext uri="{BB962C8B-B14F-4D97-AF65-F5344CB8AC3E}">
        <p14:creationId xmlns:p14="http://schemas.microsoft.com/office/powerpoint/2010/main" val="58490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8" name="Espace réservé du texte 7"/>
          <p:cNvSpPr>
            <a:spLocks noGrp="1"/>
          </p:cNvSpPr>
          <p:nvPr>
            <p:ph type="body" sz="quarter" idx="13" hasCustomPrompt="1"/>
          </p:nvPr>
        </p:nvSpPr>
        <p:spPr bwMode="gray">
          <a:xfrm>
            <a:off x="324001" y="1590674"/>
            <a:ext cx="8491537" cy="3190875"/>
          </a:xfrm>
        </p:spPr>
        <p:txBody>
          <a:bodyPr/>
          <a:lstStyle>
            <a:lvl1pPr marL="361941" indent="-234944">
              <a:spcBef>
                <a:spcPts val="400"/>
              </a:spcBef>
              <a:spcAft>
                <a:spcPts val="800"/>
              </a:spcAft>
              <a:buFont typeface="+mj-lt"/>
              <a:buAutoNum type="arabicPeriod"/>
              <a:defRPr sz="1800" b="0">
                <a:solidFill>
                  <a:schemeClr val="tx1"/>
                </a:solidFill>
              </a:defRPr>
            </a:lvl1pPr>
            <a:lvl2pPr marL="447664" indent="-142871">
              <a:spcBef>
                <a:spcPts val="600"/>
              </a:spcBef>
              <a:spcAft>
                <a:spcPts val="800"/>
              </a:spcAft>
              <a:buFont typeface="+mj-lt"/>
              <a:buAutoNum type="alphaLcPeriod"/>
              <a:defRPr>
                <a:solidFill>
                  <a:schemeClr val="tx1"/>
                </a:solidFill>
              </a:defRPr>
            </a:lvl2pPr>
          </a:lstStyle>
          <a:p>
            <a:pPr lvl="0"/>
            <a:r>
              <a:rPr lang="fr-FR" dirty="0"/>
              <a:t>Titre de la partie</a:t>
            </a:r>
          </a:p>
          <a:p>
            <a:pPr lvl="1"/>
            <a:r>
              <a:rPr lang="fr-FR" dirty="0"/>
              <a:t>Deuxième niveau</a:t>
            </a: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4000" y="682802"/>
            <a:ext cx="8496300" cy="539991"/>
          </a:xfrm>
        </p:spPr>
        <p:txBody>
          <a:bodyPr/>
          <a:lstStyle/>
          <a:p>
            <a:r>
              <a:rPr lang="fr-FR" dirty="0"/>
              <a:t>Sommaire</a:t>
            </a:r>
          </a:p>
        </p:txBody>
      </p:sp>
      <p:sp>
        <p:nvSpPr>
          <p:cNvPr id="6" name="Espace réservé du numéro de diapositive 4">
            <a:extLst>
              <a:ext uri="{FF2B5EF4-FFF2-40B4-BE49-F238E27FC236}">
                <a16:creationId xmlns:a16="http://schemas.microsoft.com/office/drawing/2014/main" id="{676C77BB-6EA7-4259-9B76-654EF4150C0D}"/>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536606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age de contenu sans no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4001" y="1248680"/>
            <a:ext cx="8496299" cy="242951"/>
          </a:xfrm>
        </p:spPr>
        <p:txBody>
          <a:bodyPr/>
          <a:lstStyle>
            <a:lvl1pPr marL="9525" indent="85723">
              <a:spcBef>
                <a:spcPts val="400"/>
              </a:spcBef>
              <a:spcAft>
                <a:spcPts val="800"/>
              </a:spcAft>
              <a:buFont typeface="+mj-lt"/>
              <a:buNone/>
              <a:tabLst/>
              <a:defRPr sz="1500" b="1">
                <a:solidFill>
                  <a:schemeClr val="tx1">
                    <a:lumMod val="50000"/>
                    <a:lumOff val="50000"/>
                  </a:schemeClr>
                </a:solidFill>
              </a:defRPr>
            </a:lvl1pPr>
            <a:lvl2pPr marL="323992" indent="-143996">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4000" y="682802"/>
            <a:ext cx="8496300" cy="539991"/>
          </a:xfrm>
        </p:spPr>
        <p:txBody>
          <a:bodyPr/>
          <a:lstStyle>
            <a:lvl1pPr>
              <a:defRPr>
                <a:solidFill>
                  <a:schemeClr val="accent1"/>
                </a:solidFill>
              </a:defRPr>
            </a:lvl1p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4001" y="1707655"/>
            <a:ext cx="8496299" cy="2880320"/>
          </a:xfrm>
        </p:spPr>
        <p:txBody>
          <a:bodyPr>
            <a:normAutofit/>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9856777"/>
      </p:ext>
    </p:extLst>
  </p:cSld>
  <p:clrMapOvr>
    <a:masterClrMapping/>
  </p:clrMapOvr>
  <p:extLst>
    <p:ext uri="{DCECCB84-F9BA-43D5-87BE-67443E8EF086}">
      <p15:sldGuideLst xmlns:p15="http://schemas.microsoft.com/office/powerpoint/2012/main">
        <p15:guide id="1"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age de contenu">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4001" y="1248680"/>
            <a:ext cx="8496299" cy="242951"/>
          </a:xfrm>
        </p:spPr>
        <p:txBody>
          <a:bodyPr/>
          <a:lstStyle>
            <a:lvl1pPr marL="9525" indent="85723">
              <a:spcBef>
                <a:spcPts val="400"/>
              </a:spcBef>
              <a:spcAft>
                <a:spcPts val="800"/>
              </a:spcAft>
              <a:buFont typeface="+mj-lt"/>
              <a:buNone/>
              <a:tabLst/>
              <a:defRPr sz="1500" b="1">
                <a:solidFill>
                  <a:schemeClr val="tx1">
                    <a:lumMod val="50000"/>
                    <a:lumOff val="50000"/>
                  </a:schemeClr>
                </a:solidFill>
              </a:defRPr>
            </a:lvl1pPr>
            <a:lvl2pPr marL="323992" indent="-143996">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4000" y="682802"/>
            <a:ext cx="8496300" cy="539991"/>
          </a:xfrm>
        </p:spPr>
        <p:txBody>
          <a:bodyPr/>
          <a:lstStyle>
            <a:lvl1pPr>
              <a:defRPr>
                <a:solidFill>
                  <a:schemeClr val="accent1"/>
                </a:solidFill>
              </a:defRPr>
            </a:lvl1p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4001" y="1707655"/>
            <a:ext cx="8496299" cy="2880320"/>
          </a:xfrm>
        </p:spPr>
        <p:txBody>
          <a:bodyPr>
            <a:normAutofit/>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3" name="Espace réservé du texte 2">
            <a:extLst>
              <a:ext uri="{FF2B5EF4-FFF2-40B4-BE49-F238E27FC236}">
                <a16:creationId xmlns:a16="http://schemas.microsoft.com/office/drawing/2014/main" id="{85E571F1-B725-47C4-A467-FD85F662E997}"/>
              </a:ext>
            </a:extLst>
          </p:cNvPr>
          <p:cNvSpPr>
            <a:spLocks noGrp="1"/>
          </p:cNvSpPr>
          <p:nvPr>
            <p:ph type="body" sz="quarter" idx="15" hasCustomPrompt="1"/>
          </p:nvPr>
        </p:nvSpPr>
        <p:spPr>
          <a:xfrm>
            <a:off x="324001" y="4839047"/>
            <a:ext cx="7146925" cy="180975"/>
          </a:xfrm>
        </p:spPr>
        <p:txBody>
          <a:bodyPr>
            <a:normAutofit/>
          </a:bodyPr>
          <a:lstStyle>
            <a:lvl1pPr>
              <a:defRPr sz="700" u="none"/>
            </a:lvl1pPr>
          </a:lstStyle>
          <a:p>
            <a:pPr lvl="0"/>
            <a:r>
              <a:rPr lang="fr-FR" sz="800" i="1" u="sng" dirty="0"/>
              <a:t>Note de lecture </a:t>
            </a:r>
            <a:r>
              <a:rPr lang="fr-FR" sz="800" dirty="0"/>
              <a:t>: </a:t>
            </a:r>
            <a:r>
              <a:rPr lang="fr-FR" sz="800" i="1" dirty="0"/>
              <a:t>Note. </a:t>
            </a:r>
            <a:r>
              <a:rPr lang="fr-FR" sz="800" dirty="0"/>
              <a:t>|</a:t>
            </a:r>
            <a:r>
              <a:rPr lang="fr-FR" sz="800" i="1" dirty="0"/>
              <a:t> </a:t>
            </a:r>
            <a:r>
              <a:rPr lang="fr-FR" sz="800" i="1" u="sng" dirty="0"/>
              <a:t>Source</a:t>
            </a:r>
            <a:r>
              <a:rPr lang="fr-FR" sz="800" i="1" dirty="0"/>
              <a:t> : Mission interne PPT.</a:t>
            </a:r>
          </a:p>
        </p:txBody>
      </p:sp>
      <p:cxnSp>
        <p:nvCxnSpPr>
          <p:cNvPr id="7" name="Connecteur droit 6">
            <a:extLst>
              <a:ext uri="{FF2B5EF4-FFF2-40B4-BE49-F238E27FC236}">
                <a16:creationId xmlns:a16="http://schemas.microsoft.com/office/drawing/2014/main" id="{E722F7AE-CD51-4927-9D4F-05B34BC08629}"/>
              </a:ext>
            </a:extLst>
          </p:cNvPr>
          <p:cNvCxnSpPr>
            <a:cxnSpLocks/>
          </p:cNvCxnSpPr>
          <p:nvPr/>
        </p:nvCxnSpPr>
        <p:spPr>
          <a:xfrm>
            <a:off x="354" y="4713511"/>
            <a:ext cx="6858000" cy="0"/>
          </a:xfrm>
          <a:prstGeom prst="line">
            <a:avLst/>
          </a:prstGeom>
          <a:ln w="12700">
            <a:solidFill>
              <a:srgbClr val="096C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915015"/>
      </p:ext>
    </p:extLst>
  </p:cSld>
  <p:clrMapOvr>
    <a:masterClrMapping/>
  </p:clrMapOvr>
  <p:extLst>
    <p:ext uri="{DCECCB84-F9BA-43D5-87BE-67443E8EF086}">
      <p15:sldGuideLst xmlns:p15="http://schemas.microsoft.com/office/powerpoint/2012/main">
        <p15:guide id="1"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3" name="Rectangle 2"/>
          <p:cNvSpPr/>
          <p:nvPr/>
        </p:nvSpPr>
        <p:spPr>
          <a:xfrm>
            <a:off x="0" y="737100"/>
            <a:ext cx="9144000" cy="44064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800" dirty="0">
              <a:solidFill>
                <a:schemeClr val="tx1"/>
              </a:solidFill>
            </a:endParaRPr>
          </a:p>
        </p:txBody>
      </p:sp>
      <p:sp>
        <p:nvSpPr>
          <p:cNvPr id="2" name="Titre 1"/>
          <p:cNvSpPr>
            <a:spLocks noGrp="1"/>
          </p:cNvSpPr>
          <p:nvPr>
            <p:ph type="title" hasCustomPrompt="1"/>
          </p:nvPr>
        </p:nvSpPr>
        <p:spPr bwMode="gray">
          <a:xfrm>
            <a:off x="324000" y="7371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
        <p:nvSpPr>
          <p:cNvPr id="5" name="Espace réservé du numéro de diapositive 4">
            <a:extLst>
              <a:ext uri="{FF2B5EF4-FFF2-40B4-BE49-F238E27FC236}">
                <a16:creationId xmlns:a16="http://schemas.microsoft.com/office/drawing/2014/main" id="{25BECC6A-D3E8-4975-896C-615D6A643F0D}"/>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52358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age de signatur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dirty="0"/>
              <a:t>Contacts</a:t>
            </a:r>
          </a:p>
        </p:txBody>
      </p:sp>
      <p:sp>
        <p:nvSpPr>
          <p:cNvPr id="6" name="Espace réservé du texte 5"/>
          <p:cNvSpPr>
            <a:spLocks noGrp="1"/>
          </p:cNvSpPr>
          <p:nvPr>
            <p:ph type="body" sz="quarter" idx="11" hasCustomPrompt="1"/>
          </p:nvPr>
        </p:nvSpPr>
        <p:spPr>
          <a:xfrm>
            <a:off x="323851" y="1710107"/>
            <a:ext cx="8496300" cy="2877867"/>
          </a:xfrm>
        </p:spPr>
        <p:txBody>
          <a:bodyPr/>
          <a:lstStyle>
            <a:lvl1pPr>
              <a:defRPr sz="1400"/>
            </a:lvl1pPr>
          </a:lstStyle>
          <a:p>
            <a:r>
              <a:rPr lang="fr-ML" sz="1200" dirty="0">
                <a:solidFill>
                  <a:srgbClr val="115835"/>
                </a:solidFill>
              </a:rPr>
              <a:t>Prénom</a:t>
            </a:r>
            <a:r>
              <a:rPr lang="fr-ML" sz="1200" baseline="0" dirty="0">
                <a:solidFill>
                  <a:srgbClr val="115835"/>
                </a:solidFill>
              </a:rPr>
              <a:t> Nom</a:t>
            </a:r>
            <a:endParaRPr lang="fr-FR" sz="1200" dirty="0">
              <a:solidFill>
                <a:srgbClr val="115835"/>
              </a:solidFill>
            </a:endParaRPr>
          </a:p>
          <a:p>
            <a:r>
              <a:rPr lang="fr-FR" sz="1200" dirty="0">
                <a:solidFill>
                  <a:srgbClr val="115835"/>
                </a:solidFill>
                <a:hlinkClick r:id="rId2">
                  <a:extLst>
                    <a:ext uri="{A12FA001-AC4F-418D-AE19-62706E023703}">
                      <ahyp:hlinkClr xmlns:ahyp="http://schemas.microsoft.com/office/drawing/2018/hyperlinkcolor" val="tx"/>
                    </a:ext>
                  </a:extLst>
                </a:hlinkClick>
              </a:rPr>
              <a:t>prénom.nom@igf.finances.gouv.fr</a:t>
            </a:r>
            <a:r>
              <a:rPr lang="fr-FR" sz="1200" dirty="0">
                <a:solidFill>
                  <a:srgbClr val="115835"/>
                </a:solidFill>
              </a:rPr>
              <a:t> </a:t>
            </a:r>
          </a:p>
          <a:p>
            <a:endParaRPr lang="fr-FR" sz="1200" dirty="0">
              <a:solidFill>
                <a:srgbClr val="115835"/>
              </a:solidFill>
            </a:endParaRPr>
          </a:p>
        </p:txBody>
      </p:sp>
      <p:sp>
        <p:nvSpPr>
          <p:cNvPr id="5" name="Espace réservé du numéro de diapositive 4">
            <a:extLst>
              <a:ext uri="{FF2B5EF4-FFF2-40B4-BE49-F238E27FC236}">
                <a16:creationId xmlns:a16="http://schemas.microsoft.com/office/drawing/2014/main" id="{54D4F3C6-71AC-4565-8990-92A8E87CD7A0}"/>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72946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Page de ferme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29/05/2024</a:t>
            </a:fld>
            <a:endParaRPr lang="fr-FR" dirty="0"/>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9248" y="2149170"/>
            <a:ext cx="3345907" cy="845160"/>
          </a:xfrm>
          <a:prstGeom prst="rect">
            <a:avLst/>
          </a:prstGeom>
        </p:spPr>
      </p:pic>
      <p:pic>
        <p:nvPicPr>
          <p:cNvPr id="9" name="Image 8">
            <a:extLst>
              <a:ext uri="{FF2B5EF4-FFF2-40B4-BE49-F238E27FC236}">
                <a16:creationId xmlns:a16="http://schemas.microsoft.com/office/drawing/2014/main" id="{80A0CC30-733E-4B86-BDF3-F04EF93FAA59}"/>
              </a:ext>
            </a:extLst>
          </p:cNvPr>
          <p:cNvPicPr>
            <a:picLocks noChangeAspect="1"/>
          </p:cNvPicPr>
          <p:nvPr userDrawn="1"/>
        </p:nvPicPr>
        <p:blipFill rotWithShape="1">
          <a:blip r:embed="rId3"/>
          <a:srcRect l="8401"/>
          <a:stretch/>
        </p:blipFill>
        <p:spPr>
          <a:xfrm>
            <a:off x="1098848" y="1694250"/>
            <a:ext cx="3164904" cy="1755000"/>
          </a:xfrm>
          <a:prstGeom prst="rect">
            <a:avLst/>
          </a:prstGeom>
        </p:spPr>
      </p:pic>
    </p:spTree>
    <p:extLst>
      <p:ext uri="{BB962C8B-B14F-4D97-AF65-F5344CB8AC3E}">
        <p14:creationId xmlns:p14="http://schemas.microsoft.com/office/powerpoint/2010/main" val="4233297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Page de gard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544FDF6-5D1E-4283-97D3-F871B38236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178" r="-340"/>
          <a:stretch/>
        </p:blipFill>
        <p:spPr>
          <a:xfrm>
            <a:off x="6444209" y="0"/>
            <a:ext cx="2736304" cy="5143500"/>
          </a:xfrm>
          <a:prstGeom prst="rect">
            <a:avLst/>
          </a:prstGeom>
        </p:spPr>
      </p:pic>
      <p:pic>
        <p:nvPicPr>
          <p:cNvPr id="8" name="Image 7">
            <a:extLst>
              <a:ext uri="{FF2B5EF4-FFF2-40B4-BE49-F238E27FC236}">
                <a16:creationId xmlns:a16="http://schemas.microsoft.com/office/drawing/2014/main" id="{50BCA2AC-CC66-4CB3-88B5-C8CB2BE2EE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4838"/>
          <a:stretch/>
        </p:blipFill>
        <p:spPr>
          <a:xfrm>
            <a:off x="0" y="0"/>
            <a:ext cx="2555776" cy="5143500"/>
          </a:xfrm>
          <a:prstGeom prst="rect">
            <a:avLst/>
          </a:prstGeom>
        </p:spPr>
      </p:pic>
      <p:pic>
        <p:nvPicPr>
          <p:cNvPr id="10" name="Image 9">
            <a:extLst>
              <a:ext uri="{FF2B5EF4-FFF2-40B4-BE49-F238E27FC236}">
                <a16:creationId xmlns:a16="http://schemas.microsoft.com/office/drawing/2014/main" id="{829DF172-12F0-D244-8F51-E16DC0507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323850" y="264516"/>
            <a:ext cx="1440000" cy="1440000"/>
          </a:xfrm>
          <a:prstGeom prst="rect">
            <a:avLst/>
          </a:prstGeom>
        </p:spPr>
      </p:pic>
      <p:sp>
        <p:nvSpPr>
          <p:cNvPr id="11" name="Espace réservé du texte 10"/>
          <p:cNvSpPr>
            <a:spLocks noGrp="1"/>
          </p:cNvSpPr>
          <p:nvPr>
            <p:ph type="body" sz="quarter" idx="13" hasCustomPrompt="1"/>
          </p:nvPr>
        </p:nvSpPr>
        <p:spPr bwMode="gray">
          <a:xfrm>
            <a:off x="330312" y="2311851"/>
            <a:ext cx="8483376" cy="1549499"/>
          </a:xfrm>
        </p:spPr>
        <p:txBody>
          <a:bodyPr>
            <a:normAutofit/>
          </a:bodyPr>
          <a:lstStyle>
            <a:lvl1pPr algn="ctr">
              <a:lnSpc>
                <a:spcPct val="90000"/>
              </a:lnSpc>
              <a:spcAft>
                <a:spcPts val="0"/>
              </a:spcAft>
              <a:defRPr sz="2400" b="1" cap="all" baseline="0">
                <a:solidFill>
                  <a:schemeClr val="accent1"/>
                </a:solidFill>
              </a:defRPr>
            </a:lvl1pPr>
            <a:lvl2pPr marL="92073" indent="0" algn="ctr">
              <a:spcBef>
                <a:spcPts val="500"/>
              </a:spcBef>
              <a:spcAft>
                <a:spcPts val="0"/>
              </a:spcAft>
              <a:buNone/>
              <a:tabLst/>
              <a:defRPr sz="1200">
                <a:solidFill>
                  <a:schemeClr val="tx1">
                    <a:lumMod val="50000"/>
                    <a:lumOff val="50000"/>
                  </a:schemeClr>
                </a:solidFill>
              </a:defRPr>
            </a:lvl2pPr>
          </a:lstStyle>
          <a:p>
            <a:pPr lvl="0"/>
            <a:r>
              <a:rPr lang="fr-FR" dirty="0"/>
              <a:t>Titre</a:t>
            </a:r>
          </a:p>
          <a:p>
            <a:pPr lvl="1"/>
            <a:r>
              <a:rPr lang="fr-FR" dirty="0"/>
              <a:t>Sous-titre</a:t>
            </a:r>
          </a:p>
        </p:txBody>
      </p:sp>
      <p:pic>
        <p:nvPicPr>
          <p:cNvPr id="12" name="Image 11">
            <a:extLst>
              <a:ext uri="{FF2B5EF4-FFF2-40B4-BE49-F238E27FC236}">
                <a16:creationId xmlns:a16="http://schemas.microsoft.com/office/drawing/2014/main" id="{4A9D5B18-B723-466B-9252-A615745380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4838"/>
          <a:stretch/>
        </p:blipFill>
        <p:spPr>
          <a:xfrm>
            <a:off x="0" y="0"/>
            <a:ext cx="2555776" cy="5143500"/>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603" y="4027411"/>
            <a:ext cx="2304796" cy="582180"/>
          </a:xfrm>
          <a:prstGeom prst="rect">
            <a:avLst/>
          </a:prstGeom>
        </p:spPr>
      </p:pic>
      <p:sp>
        <p:nvSpPr>
          <p:cNvPr id="3" name="Espace réservé du contenu 2"/>
          <p:cNvSpPr>
            <a:spLocks noGrp="1"/>
          </p:cNvSpPr>
          <p:nvPr>
            <p:ph sz="quarter" idx="14" hasCustomPrompt="1"/>
          </p:nvPr>
        </p:nvSpPr>
        <p:spPr>
          <a:xfrm>
            <a:off x="330312" y="3624813"/>
            <a:ext cx="8483376" cy="236537"/>
          </a:xfrm>
        </p:spPr>
        <p:txBody>
          <a:bodyPr>
            <a:normAutofit/>
          </a:bodyPr>
          <a:lstStyle>
            <a:lvl1pPr algn="ctr">
              <a:defRPr sz="1200">
                <a:solidFill>
                  <a:srgbClr val="096C41"/>
                </a:solidFill>
              </a:defRPr>
            </a:lvl1pPr>
            <a:lvl2pPr algn="ctr">
              <a:defRPr/>
            </a:lvl2pPr>
            <a:lvl3pPr algn="ctr">
              <a:defRPr/>
            </a:lvl3pPr>
            <a:lvl4pPr algn="ctr">
              <a:defRPr/>
            </a:lvl4pPr>
            <a:lvl5pPr algn="ctr">
              <a:defRPr/>
            </a:lvl5pPr>
          </a:lstStyle>
          <a:p>
            <a:pPr lvl="0"/>
            <a:r>
              <a:rPr lang="fr-FR" dirty="0"/>
              <a:t>Date</a:t>
            </a:r>
          </a:p>
        </p:txBody>
      </p:sp>
      <p:pic>
        <p:nvPicPr>
          <p:cNvPr id="17" name="Image 16">
            <a:extLst>
              <a:ext uri="{FF2B5EF4-FFF2-40B4-BE49-F238E27FC236}">
                <a16:creationId xmlns:a16="http://schemas.microsoft.com/office/drawing/2014/main" id="{BB8E293B-A4F7-4C26-94A8-EF3386C6FDA5}"/>
              </a:ext>
            </a:extLst>
          </p:cNvPr>
          <p:cNvPicPr>
            <a:picLocks noChangeAspect="1"/>
          </p:cNvPicPr>
          <p:nvPr userDrawn="1"/>
        </p:nvPicPr>
        <p:blipFill rotWithShape="1">
          <a:blip r:embed="rId5"/>
          <a:srcRect l="8401"/>
          <a:stretch/>
        </p:blipFill>
        <p:spPr>
          <a:xfrm>
            <a:off x="323847" y="264516"/>
            <a:ext cx="2434543" cy="1350000"/>
          </a:xfrm>
          <a:prstGeom prst="rect">
            <a:avLst/>
          </a:prstGeom>
        </p:spPr>
      </p:pic>
      <p:pic>
        <p:nvPicPr>
          <p:cNvPr id="16" name="Image 15">
            <a:extLst>
              <a:ext uri="{FF2B5EF4-FFF2-40B4-BE49-F238E27FC236}">
                <a16:creationId xmlns:a16="http://schemas.microsoft.com/office/drawing/2014/main" id="{175DE333-1008-4E7A-A209-3D6BB3A935FE}"/>
              </a:ext>
            </a:extLst>
          </p:cNvPr>
          <p:cNvPicPr>
            <a:picLocks noChangeAspect="1"/>
          </p:cNvPicPr>
          <p:nvPr userDrawn="1"/>
        </p:nvPicPr>
        <p:blipFill>
          <a:blip r:embed="rId6"/>
          <a:stretch>
            <a:fillRect/>
          </a:stretch>
        </p:blipFill>
        <p:spPr>
          <a:xfrm>
            <a:off x="323852" y="264516"/>
            <a:ext cx="2251466" cy="1350000"/>
          </a:xfrm>
          <a:prstGeom prst="rect">
            <a:avLst/>
          </a:prstGeom>
        </p:spPr>
      </p:pic>
      <p:pic>
        <p:nvPicPr>
          <p:cNvPr id="9" name="Image 8">
            <a:extLst>
              <a:ext uri="{FF2B5EF4-FFF2-40B4-BE49-F238E27FC236}">
                <a16:creationId xmlns:a16="http://schemas.microsoft.com/office/drawing/2014/main" id="{2463B547-F3D5-4B14-B29F-1B5776BBC8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178" r="-340"/>
          <a:stretch/>
        </p:blipFill>
        <p:spPr>
          <a:xfrm>
            <a:off x="6444209" y="0"/>
            <a:ext cx="2736304" cy="5143500"/>
          </a:xfrm>
          <a:prstGeom prst="rect">
            <a:avLst/>
          </a:prstGeom>
        </p:spPr>
      </p:pic>
      <p:pic>
        <p:nvPicPr>
          <p:cNvPr id="15" name="Image 14">
            <a:extLst>
              <a:ext uri="{FF2B5EF4-FFF2-40B4-BE49-F238E27FC236}">
                <a16:creationId xmlns:a16="http://schemas.microsoft.com/office/drawing/2014/main" id="{E20C2E91-3997-4AAE-ADD1-EB193DF15F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603" y="4027411"/>
            <a:ext cx="2304796" cy="582180"/>
          </a:xfrm>
          <a:prstGeom prst="rect">
            <a:avLst/>
          </a:prstGeom>
        </p:spPr>
      </p:pic>
    </p:spTree>
    <p:extLst>
      <p:ext uri="{BB962C8B-B14F-4D97-AF65-F5344CB8AC3E}">
        <p14:creationId xmlns:p14="http://schemas.microsoft.com/office/powerpoint/2010/main" val="3543110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8" name="Espace réservé du texte 7"/>
          <p:cNvSpPr>
            <a:spLocks noGrp="1"/>
          </p:cNvSpPr>
          <p:nvPr>
            <p:ph type="body" sz="quarter" idx="13" hasCustomPrompt="1"/>
          </p:nvPr>
        </p:nvSpPr>
        <p:spPr bwMode="gray">
          <a:xfrm>
            <a:off x="324001" y="1590674"/>
            <a:ext cx="8491537" cy="3190875"/>
          </a:xfrm>
        </p:spPr>
        <p:txBody>
          <a:bodyPr/>
          <a:lstStyle>
            <a:lvl1pPr marL="361941" indent="-234944">
              <a:spcBef>
                <a:spcPts val="400"/>
              </a:spcBef>
              <a:spcAft>
                <a:spcPts val="800"/>
              </a:spcAft>
              <a:buFont typeface="+mj-lt"/>
              <a:buAutoNum type="arabicPeriod"/>
              <a:defRPr sz="1800" b="0">
                <a:solidFill>
                  <a:schemeClr val="tx1"/>
                </a:solidFill>
              </a:defRPr>
            </a:lvl1pPr>
            <a:lvl2pPr marL="447664" indent="-142871">
              <a:spcBef>
                <a:spcPts val="600"/>
              </a:spcBef>
              <a:spcAft>
                <a:spcPts val="800"/>
              </a:spcAft>
              <a:buFont typeface="+mj-lt"/>
              <a:buAutoNum type="alphaLcPeriod"/>
              <a:defRPr>
                <a:solidFill>
                  <a:schemeClr val="tx1"/>
                </a:solidFill>
              </a:defRPr>
            </a:lvl2pPr>
          </a:lstStyle>
          <a:p>
            <a:pPr lvl="0"/>
            <a:r>
              <a:rPr lang="fr-FR" dirty="0"/>
              <a:t>Titre de la partie</a:t>
            </a:r>
          </a:p>
          <a:p>
            <a:pPr lvl="1"/>
            <a:r>
              <a:rPr lang="fr-FR" dirty="0"/>
              <a:t>Deuxième niveau</a:t>
            </a: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4000" y="682802"/>
            <a:ext cx="8496300" cy="539991"/>
          </a:xfrm>
        </p:spPr>
        <p:txBody>
          <a:bodyPr/>
          <a:lstStyle/>
          <a:p>
            <a:r>
              <a:rPr lang="fr-FR" dirty="0"/>
              <a:t>Sommaire</a:t>
            </a:r>
          </a:p>
        </p:txBody>
      </p:sp>
      <p:sp>
        <p:nvSpPr>
          <p:cNvPr id="6" name="Espace réservé du numéro de diapositive 4">
            <a:extLst>
              <a:ext uri="{FF2B5EF4-FFF2-40B4-BE49-F238E27FC236}">
                <a16:creationId xmlns:a16="http://schemas.microsoft.com/office/drawing/2014/main" id="{676C77BB-6EA7-4259-9B76-654EF4150C0D}"/>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11387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ge de contenu sans no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4001" y="1248680"/>
            <a:ext cx="8496299" cy="242951"/>
          </a:xfrm>
        </p:spPr>
        <p:txBody>
          <a:bodyPr/>
          <a:lstStyle>
            <a:lvl1pPr marL="9525" indent="85723">
              <a:spcBef>
                <a:spcPts val="400"/>
              </a:spcBef>
              <a:spcAft>
                <a:spcPts val="800"/>
              </a:spcAft>
              <a:buFont typeface="+mj-lt"/>
              <a:buNone/>
              <a:tabLst/>
              <a:defRPr sz="1500" b="1">
                <a:solidFill>
                  <a:schemeClr val="tx1">
                    <a:lumMod val="50000"/>
                    <a:lumOff val="50000"/>
                  </a:schemeClr>
                </a:solidFill>
              </a:defRPr>
            </a:lvl1pPr>
            <a:lvl2pPr marL="323992" indent="-143996">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4000" y="682802"/>
            <a:ext cx="8496300" cy="539991"/>
          </a:xfrm>
        </p:spPr>
        <p:txBody>
          <a:bodyPr/>
          <a:lstStyle>
            <a:lvl1pPr>
              <a:defRPr>
                <a:solidFill>
                  <a:schemeClr val="accent1"/>
                </a:solidFill>
              </a:defRPr>
            </a:lvl1p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4001" y="1707655"/>
            <a:ext cx="8496299" cy="2880320"/>
          </a:xfrm>
        </p:spPr>
        <p:txBody>
          <a:bodyPr>
            <a:normAutofit/>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406531875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ge de contenu">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4001" y="1248680"/>
            <a:ext cx="8496299" cy="242951"/>
          </a:xfrm>
        </p:spPr>
        <p:txBody>
          <a:bodyPr/>
          <a:lstStyle>
            <a:lvl1pPr marL="9525" indent="85723">
              <a:spcBef>
                <a:spcPts val="400"/>
              </a:spcBef>
              <a:spcAft>
                <a:spcPts val="800"/>
              </a:spcAft>
              <a:buFont typeface="+mj-lt"/>
              <a:buNone/>
              <a:tabLst/>
              <a:defRPr sz="1500" b="1">
                <a:solidFill>
                  <a:schemeClr val="tx1">
                    <a:lumMod val="50000"/>
                    <a:lumOff val="50000"/>
                  </a:schemeClr>
                </a:solidFill>
              </a:defRPr>
            </a:lvl1pPr>
            <a:lvl2pPr marL="323992" indent="-143996">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4000" y="682802"/>
            <a:ext cx="8496300" cy="539991"/>
          </a:xfrm>
        </p:spPr>
        <p:txBody>
          <a:bodyPr/>
          <a:lstStyle>
            <a:lvl1pPr>
              <a:defRPr>
                <a:solidFill>
                  <a:schemeClr val="accent1"/>
                </a:solidFill>
              </a:defRPr>
            </a:lvl1p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4001" y="1707655"/>
            <a:ext cx="8496299" cy="2880320"/>
          </a:xfrm>
        </p:spPr>
        <p:txBody>
          <a:bodyPr>
            <a:normAutofit/>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3" name="Espace réservé du texte 2">
            <a:extLst>
              <a:ext uri="{FF2B5EF4-FFF2-40B4-BE49-F238E27FC236}">
                <a16:creationId xmlns:a16="http://schemas.microsoft.com/office/drawing/2014/main" id="{85E571F1-B725-47C4-A467-FD85F662E997}"/>
              </a:ext>
            </a:extLst>
          </p:cNvPr>
          <p:cNvSpPr>
            <a:spLocks noGrp="1"/>
          </p:cNvSpPr>
          <p:nvPr>
            <p:ph type="body" sz="quarter" idx="15" hasCustomPrompt="1"/>
          </p:nvPr>
        </p:nvSpPr>
        <p:spPr>
          <a:xfrm>
            <a:off x="324001" y="4839047"/>
            <a:ext cx="7146925" cy="180975"/>
          </a:xfrm>
        </p:spPr>
        <p:txBody>
          <a:bodyPr>
            <a:normAutofit/>
          </a:bodyPr>
          <a:lstStyle>
            <a:lvl1pPr>
              <a:defRPr sz="700" u="none"/>
            </a:lvl1pPr>
          </a:lstStyle>
          <a:p>
            <a:pPr lvl="0"/>
            <a:r>
              <a:rPr lang="fr-FR" sz="800" i="1" u="sng" dirty="0"/>
              <a:t>Note de lecture </a:t>
            </a:r>
            <a:r>
              <a:rPr lang="fr-FR" sz="800" dirty="0"/>
              <a:t>: </a:t>
            </a:r>
            <a:r>
              <a:rPr lang="fr-FR" sz="800" i="1" dirty="0"/>
              <a:t>Note. </a:t>
            </a:r>
            <a:r>
              <a:rPr lang="fr-FR" sz="800" dirty="0"/>
              <a:t>|</a:t>
            </a:r>
            <a:r>
              <a:rPr lang="fr-FR" sz="800" i="1" dirty="0"/>
              <a:t> </a:t>
            </a:r>
            <a:r>
              <a:rPr lang="fr-FR" sz="800" i="1" u="sng" dirty="0"/>
              <a:t>Source</a:t>
            </a:r>
            <a:r>
              <a:rPr lang="fr-FR" sz="800" i="1" dirty="0"/>
              <a:t> : Mission interne PPT.</a:t>
            </a:r>
          </a:p>
        </p:txBody>
      </p:sp>
      <p:cxnSp>
        <p:nvCxnSpPr>
          <p:cNvPr id="7" name="Connecteur droit 6">
            <a:extLst>
              <a:ext uri="{FF2B5EF4-FFF2-40B4-BE49-F238E27FC236}">
                <a16:creationId xmlns:a16="http://schemas.microsoft.com/office/drawing/2014/main" id="{E722F7AE-CD51-4927-9D4F-05B34BC08629}"/>
              </a:ext>
            </a:extLst>
          </p:cNvPr>
          <p:cNvCxnSpPr>
            <a:cxnSpLocks/>
          </p:cNvCxnSpPr>
          <p:nvPr/>
        </p:nvCxnSpPr>
        <p:spPr>
          <a:xfrm>
            <a:off x="354" y="4713511"/>
            <a:ext cx="6858000" cy="0"/>
          </a:xfrm>
          <a:prstGeom prst="line">
            <a:avLst/>
          </a:prstGeom>
          <a:ln w="12700">
            <a:solidFill>
              <a:srgbClr val="096C4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1F34C4EE-3EB2-455A-A633-E73CA81B760E}"/>
              </a:ext>
            </a:extLst>
          </p:cNvPr>
          <p:cNvCxnSpPr>
            <a:cxnSpLocks/>
          </p:cNvCxnSpPr>
          <p:nvPr/>
        </p:nvCxnSpPr>
        <p:spPr>
          <a:xfrm>
            <a:off x="354" y="4713511"/>
            <a:ext cx="6858000" cy="0"/>
          </a:xfrm>
          <a:prstGeom prst="line">
            <a:avLst/>
          </a:prstGeom>
          <a:ln w="12700">
            <a:solidFill>
              <a:srgbClr val="096C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3779658"/>
      </p:ext>
    </p:extLst>
  </p:cSld>
  <p:clrMapOvr>
    <a:masterClrMapping/>
  </p:clrMapOvr>
  <p:extLst>
    <p:ext uri="{DCECCB84-F9BA-43D5-87BE-67443E8EF086}">
      <p15:sldGuideLst xmlns:p15="http://schemas.microsoft.com/office/powerpoint/2012/main">
        <p15:guide id="1"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3" name="Rectangle 2"/>
          <p:cNvSpPr/>
          <p:nvPr/>
        </p:nvSpPr>
        <p:spPr>
          <a:xfrm>
            <a:off x="0" y="737100"/>
            <a:ext cx="9144000" cy="44064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800" dirty="0">
              <a:solidFill>
                <a:schemeClr val="tx1"/>
              </a:solidFill>
            </a:endParaRPr>
          </a:p>
        </p:txBody>
      </p:sp>
      <p:sp>
        <p:nvSpPr>
          <p:cNvPr id="2" name="Titre 1"/>
          <p:cNvSpPr>
            <a:spLocks noGrp="1"/>
          </p:cNvSpPr>
          <p:nvPr>
            <p:ph type="title" hasCustomPrompt="1"/>
          </p:nvPr>
        </p:nvSpPr>
        <p:spPr bwMode="gray">
          <a:xfrm>
            <a:off x="324000" y="7371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
        <p:nvSpPr>
          <p:cNvPr id="5" name="Espace réservé du numéro de diapositive 4">
            <a:extLst>
              <a:ext uri="{FF2B5EF4-FFF2-40B4-BE49-F238E27FC236}">
                <a16:creationId xmlns:a16="http://schemas.microsoft.com/office/drawing/2014/main" id="{25BECC6A-D3E8-4975-896C-615D6A643F0D}"/>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
        <p:nvSpPr>
          <p:cNvPr id="6" name="Rectangle 5">
            <a:extLst>
              <a:ext uri="{FF2B5EF4-FFF2-40B4-BE49-F238E27FC236}">
                <a16:creationId xmlns:a16="http://schemas.microsoft.com/office/drawing/2014/main" id="{398B4F9F-738D-4317-8762-23E4F66E604D}"/>
              </a:ext>
            </a:extLst>
          </p:cNvPr>
          <p:cNvSpPr/>
          <p:nvPr/>
        </p:nvSpPr>
        <p:spPr>
          <a:xfrm>
            <a:off x="0" y="737100"/>
            <a:ext cx="9144000" cy="44064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800" dirty="0">
              <a:solidFill>
                <a:schemeClr val="tx1"/>
              </a:solidFill>
            </a:endParaRPr>
          </a:p>
        </p:txBody>
      </p:sp>
    </p:spTree>
    <p:extLst>
      <p:ext uri="{BB962C8B-B14F-4D97-AF65-F5344CB8AC3E}">
        <p14:creationId xmlns:p14="http://schemas.microsoft.com/office/powerpoint/2010/main" val="3958704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ge de signatur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dirty="0"/>
              <a:t>Contacts</a:t>
            </a:r>
          </a:p>
        </p:txBody>
      </p:sp>
      <p:sp>
        <p:nvSpPr>
          <p:cNvPr id="6" name="Espace réservé du texte 5"/>
          <p:cNvSpPr>
            <a:spLocks noGrp="1"/>
          </p:cNvSpPr>
          <p:nvPr>
            <p:ph type="body" sz="quarter" idx="11" hasCustomPrompt="1"/>
          </p:nvPr>
        </p:nvSpPr>
        <p:spPr>
          <a:xfrm>
            <a:off x="323851" y="1710107"/>
            <a:ext cx="8496300" cy="2877867"/>
          </a:xfrm>
        </p:spPr>
        <p:txBody>
          <a:bodyPr/>
          <a:lstStyle>
            <a:lvl1pPr>
              <a:defRPr sz="1400"/>
            </a:lvl1pPr>
          </a:lstStyle>
          <a:p>
            <a:r>
              <a:rPr lang="fr-ML" sz="1200" dirty="0">
                <a:solidFill>
                  <a:srgbClr val="115835"/>
                </a:solidFill>
              </a:rPr>
              <a:t>Prénom</a:t>
            </a:r>
            <a:r>
              <a:rPr lang="fr-ML" sz="1200" baseline="0" dirty="0">
                <a:solidFill>
                  <a:srgbClr val="115835"/>
                </a:solidFill>
              </a:rPr>
              <a:t> Nom</a:t>
            </a:r>
            <a:endParaRPr lang="fr-FR" sz="1200" dirty="0">
              <a:solidFill>
                <a:srgbClr val="115835"/>
              </a:solidFill>
            </a:endParaRPr>
          </a:p>
          <a:p>
            <a:r>
              <a:rPr lang="fr-FR" sz="1200" dirty="0">
                <a:solidFill>
                  <a:srgbClr val="115835"/>
                </a:solidFill>
                <a:hlinkClick r:id="rId2">
                  <a:extLst>
                    <a:ext uri="{A12FA001-AC4F-418D-AE19-62706E023703}">
                      <ahyp:hlinkClr xmlns:ahyp="http://schemas.microsoft.com/office/drawing/2018/hyperlinkcolor" val="tx"/>
                    </a:ext>
                  </a:extLst>
                </a:hlinkClick>
              </a:rPr>
              <a:t>prénom.nom@igf.finances.gouv.fr</a:t>
            </a:r>
            <a:r>
              <a:rPr lang="fr-FR" sz="1200" dirty="0">
                <a:solidFill>
                  <a:srgbClr val="115835"/>
                </a:solidFill>
              </a:rPr>
              <a:t> </a:t>
            </a:r>
          </a:p>
          <a:p>
            <a:endParaRPr lang="fr-FR" sz="1200" dirty="0">
              <a:solidFill>
                <a:srgbClr val="115835"/>
              </a:solidFill>
            </a:endParaRPr>
          </a:p>
        </p:txBody>
      </p:sp>
      <p:sp>
        <p:nvSpPr>
          <p:cNvPr id="5" name="Espace réservé du numéro de diapositive 4">
            <a:extLst>
              <a:ext uri="{FF2B5EF4-FFF2-40B4-BE49-F238E27FC236}">
                <a16:creationId xmlns:a16="http://schemas.microsoft.com/office/drawing/2014/main" id="{54D4F3C6-71AC-4565-8990-92A8E87CD7A0}"/>
              </a:ext>
            </a:extLst>
          </p:cNvPr>
          <p:cNvSpPr>
            <a:spLocks noGrp="1"/>
          </p:cNvSpPr>
          <p:nvPr>
            <p:ph type="sldNum" sz="quarter" idx="12"/>
          </p:nvPr>
        </p:nvSpPr>
        <p:spPr>
          <a:xfrm>
            <a:off x="7470150" y="4839047"/>
            <a:ext cx="1350000" cy="180975"/>
          </a:xfrm>
          <a:prstGeom prst="rect">
            <a:avLst/>
          </a:prstGeo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246248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Page de ferme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29/05/2024</a:t>
            </a:fld>
            <a:endParaRPr lang="fr-FR" dirty="0"/>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9248" y="2149170"/>
            <a:ext cx="3345907" cy="845160"/>
          </a:xfrm>
          <a:prstGeom prst="rect">
            <a:avLst/>
          </a:prstGeom>
        </p:spPr>
      </p:pic>
      <p:pic>
        <p:nvPicPr>
          <p:cNvPr id="12" name="Image 11">
            <a:extLst>
              <a:ext uri="{FF2B5EF4-FFF2-40B4-BE49-F238E27FC236}">
                <a16:creationId xmlns:a16="http://schemas.microsoft.com/office/drawing/2014/main" id="{25A437AB-F3A0-4A1C-B63C-B99775DC7D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9248" y="2149170"/>
            <a:ext cx="3345907" cy="845160"/>
          </a:xfrm>
          <a:prstGeom prst="rect">
            <a:avLst/>
          </a:prstGeom>
        </p:spPr>
      </p:pic>
      <p:pic>
        <p:nvPicPr>
          <p:cNvPr id="13" name="Image 12">
            <a:extLst>
              <a:ext uri="{FF2B5EF4-FFF2-40B4-BE49-F238E27FC236}">
                <a16:creationId xmlns:a16="http://schemas.microsoft.com/office/drawing/2014/main" id="{05C1385A-13F9-4CCD-80D8-FB51A8E8B6D9}"/>
              </a:ext>
            </a:extLst>
          </p:cNvPr>
          <p:cNvPicPr>
            <a:picLocks noChangeAspect="1"/>
          </p:cNvPicPr>
          <p:nvPr userDrawn="1"/>
        </p:nvPicPr>
        <p:blipFill>
          <a:blip r:embed="rId3"/>
          <a:stretch>
            <a:fillRect/>
          </a:stretch>
        </p:blipFill>
        <p:spPr>
          <a:xfrm>
            <a:off x="1098844" y="1667250"/>
            <a:ext cx="3016964" cy="1809000"/>
          </a:xfrm>
          <a:prstGeom prst="rect">
            <a:avLst/>
          </a:prstGeom>
        </p:spPr>
      </p:pic>
    </p:spTree>
    <p:extLst>
      <p:ext uri="{BB962C8B-B14F-4D97-AF65-F5344CB8AC3E}">
        <p14:creationId xmlns:p14="http://schemas.microsoft.com/office/powerpoint/2010/main" val="3671456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5.png"/><Relationship Id="rId4" Type="http://schemas.openxmlformats.org/officeDocument/2006/relationships/slideLayout" Target="../slideLayouts/slideLayout11.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1" y="1593356"/>
            <a:ext cx="8496300" cy="2600704"/>
          </a:xfrm>
          <a:prstGeom prst="rect">
            <a:avLst/>
          </a:prstGeom>
        </p:spPr>
        <p:txBody>
          <a:bodyPr vert="horz" lIns="0" tIns="0" rIns="0" bIns="0" rtlCol="0" anchor="t" anchorCtr="0">
            <a:norm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8" name="Image 7">
            <a:extLst>
              <a:ext uri="{FF2B5EF4-FFF2-40B4-BE49-F238E27FC236}">
                <a16:creationId xmlns:a16="http://schemas.microsoft.com/office/drawing/2014/main" id="{75D7C625-C918-4FAA-AF7C-458C8078D4C8}"/>
              </a:ext>
            </a:extLst>
          </p:cNvPr>
          <p:cNvPicPr>
            <a:picLocks noChangeAspect="1"/>
          </p:cNvPicPr>
          <p:nvPr userDrawn="1"/>
        </p:nvPicPr>
        <p:blipFill rotWithShape="1">
          <a:blip r:embed="rId9"/>
          <a:srcRect l="8401"/>
          <a:stretch/>
        </p:blipFill>
        <p:spPr>
          <a:xfrm>
            <a:off x="323858" y="108000"/>
            <a:ext cx="973820" cy="540000"/>
          </a:xfrm>
          <a:prstGeom prst="rect">
            <a:avLst/>
          </a:prstGeom>
        </p:spPr>
      </p:pic>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1" y="682802"/>
            <a:ext cx="8496300" cy="539991"/>
          </a:xfrm>
          <a:prstGeom prst="rect">
            <a:avLst/>
          </a:prstGeom>
        </p:spPr>
        <p:txBody>
          <a:bodyPr vert="horz" lIns="91440" tIns="45720" rIns="91440" bIns="45720" rtlCol="0" anchor="ctr">
            <a:normAutofit/>
          </a:bodyPr>
          <a:lstStyle/>
          <a:p>
            <a:r>
              <a:rPr lang="fr-FR" dirty="0"/>
              <a:t>Titre </a:t>
            </a:r>
          </a:p>
        </p:txBody>
      </p:sp>
      <p:pic>
        <p:nvPicPr>
          <p:cNvPr id="2" name="Image 1">
            <a:extLst>
              <a:ext uri="{FF2B5EF4-FFF2-40B4-BE49-F238E27FC236}">
                <a16:creationId xmlns:a16="http://schemas.microsoft.com/office/drawing/2014/main" id="{566809EF-E073-0AE3-9FD5-670EE8E3657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82733" y="255999"/>
            <a:ext cx="965981" cy="244002"/>
          </a:xfrm>
          <a:prstGeom prst="rect">
            <a:avLst/>
          </a:prstGeom>
        </p:spPr>
      </p:pic>
    </p:spTree>
    <p:extLst>
      <p:ext uri="{BB962C8B-B14F-4D97-AF65-F5344CB8AC3E}">
        <p14:creationId xmlns:p14="http://schemas.microsoft.com/office/powerpoint/2010/main" val="1707851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8" r:id="rId4"/>
    <p:sldLayoutId id="2147483664" r:id="rId5"/>
    <p:sldLayoutId id="2147483665" r:id="rId6"/>
    <p:sldLayoutId id="2147483666" r:id="rId7"/>
  </p:sldLayoutIdLst>
  <p:hf hdr="0"/>
  <p:txStyles>
    <p:title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p:titleStyle>
    <p:bodyStyle>
      <a:lvl1pPr marL="92073" indent="0" algn="l" defTabSz="914378"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41" indent="-171446" algn="l" defTabSz="914378"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userDrawn="1">
          <p15:clr>
            <a:srgbClr val="F26B43"/>
          </p15:clr>
        </p15:guide>
        <p15:guide id="2" pos="204" userDrawn="1">
          <p15:clr>
            <a:srgbClr val="F26B43"/>
          </p15:clr>
        </p15:guide>
        <p15:guide id="3" pos="55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1" y="1593356"/>
            <a:ext cx="8496300" cy="2600704"/>
          </a:xfrm>
          <a:prstGeom prst="rect">
            <a:avLst/>
          </a:prstGeom>
        </p:spPr>
        <p:txBody>
          <a:bodyPr vert="horz" lIns="0" tIns="0" rIns="0" bIns="0" rtlCol="0" anchor="t" anchorCtr="0">
            <a:norm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1" y="682802"/>
            <a:ext cx="8496300" cy="539991"/>
          </a:xfrm>
          <a:prstGeom prst="rect">
            <a:avLst/>
          </a:prstGeom>
        </p:spPr>
        <p:txBody>
          <a:bodyPr vert="horz" lIns="91440" tIns="45720" rIns="91440" bIns="45720" rtlCol="0" anchor="ctr">
            <a:normAutofit/>
          </a:bodyPr>
          <a:lstStyle/>
          <a:p>
            <a:r>
              <a:rPr lang="fr-FR" dirty="0"/>
              <a:t>Titre </a:t>
            </a:r>
          </a:p>
        </p:txBody>
      </p:sp>
      <p:pic>
        <p:nvPicPr>
          <p:cNvPr id="2" name="Image 1">
            <a:extLst>
              <a:ext uri="{FF2B5EF4-FFF2-40B4-BE49-F238E27FC236}">
                <a16:creationId xmlns:a16="http://schemas.microsoft.com/office/drawing/2014/main" id="{566809EF-E073-0AE3-9FD5-670EE8E3657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82733" y="255999"/>
            <a:ext cx="965981" cy="244002"/>
          </a:xfrm>
          <a:prstGeom prst="rect">
            <a:avLst/>
          </a:prstGeom>
        </p:spPr>
      </p:pic>
      <p:pic>
        <p:nvPicPr>
          <p:cNvPr id="7" name="Image 6">
            <a:extLst>
              <a:ext uri="{FF2B5EF4-FFF2-40B4-BE49-F238E27FC236}">
                <a16:creationId xmlns:a16="http://schemas.microsoft.com/office/drawing/2014/main" id="{7CBDA140-A3CB-494C-B812-A65183FD20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82733" y="255999"/>
            <a:ext cx="965981" cy="244002"/>
          </a:xfrm>
          <a:prstGeom prst="rect">
            <a:avLst/>
          </a:prstGeom>
        </p:spPr>
      </p:pic>
      <p:pic>
        <p:nvPicPr>
          <p:cNvPr id="8" name="Image 7">
            <a:extLst>
              <a:ext uri="{FF2B5EF4-FFF2-40B4-BE49-F238E27FC236}">
                <a16:creationId xmlns:a16="http://schemas.microsoft.com/office/drawing/2014/main" id="{721D299E-624C-43B4-B7B1-527B41B6564B}"/>
              </a:ext>
            </a:extLst>
          </p:cNvPr>
          <p:cNvPicPr>
            <a:picLocks noChangeAspect="1"/>
          </p:cNvPicPr>
          <p:nvPr userDrawn="1"/>
        </p:nvPicPr>
        <p:blipFill>
          <a:blip r:embed="rId10"/>
          <a:stretch>
            <a:fillRect/>
          </a:stretch>
        </p:blipFill>
        <p:spPr>
          <a:xfrm>
            <a:off x="288000" y="108000"/>
            <a:ext cx="900589" cy="540000"/>
          </a:xfrm>
          <a:prstGeom prst="rect">
            <a:avLst/>
          </a:prstGeom>
        </p:spPr>
      </p:pic>
    </p:spTree>
    <p:extLst>
      <p:ext uri="{BB962C8B-B14F-4D97-AF65-F5344CB8AC3E}">
        <p14:creationId xmlns:p14="http://schemas.microsoft.com/office/powerpoint/2010/main" val="400385323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hdr="0"/>
  <p:txStyles>
    <p:title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p:titleStyle>
    <p:bodyStyle>
      <a:lvl1pPr marL="92073" indent="0" algn="l" defTabSz="914378"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41" indent="-171446" algn="l" defTabSz="914378"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userDrawn="1">
          <p15:clr>
            <a:srgbClr val="F26B43"/>
          </p15:clr>
        </p15:guide>
        <p15:guide id="2" pos="204" userDrawn="1">
          <p15:clr>
            <a:srgbClr val="F26B43"/>
          </p15:clr>
        </p15:guide>
        <p15:guide id="3" pos="55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sv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chart" Target="../charts/chart11.xml"/><Relationship Id="rId5" Type="http://schemas.openxmlformats.org/officeDocument/2006/relationships/image" Target="../media/image28.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E1681F4-4A55-4342-82DD-043847631EDD}"/>
              </a:ext>
            </a:extLst>
          </p:cNvPr>
          <p:cNvSpPr>
            <a:spLocks noGrp="1"/>
          </p:cNvSpPr>
          <p:nvPr>
            <p:ph type="body" sz="quarter" idx="13"/>
          </p:nvPr>
        </p:nvSpPr>
        <p:spPr>
          <a:xfrm>
            <a:off x="330312" y="2370957"/>
            <a:ext cx="8483376" cy="1549499"/>
          </a:xfrm>
        </p:spPr>
        <p:txBody>
          <a:bodyPr/>
          <a:lstStyle/>
          <a:p>
            <a:r>
              <a:rPr lang="fr-FR" dirty="0"/>
              <a:t>Mission convergence des droits des travailleurs handicapés en ESAT vers un statut de quasi-salarié </a:t>
            </a:r>
            <a:endParaRPr lang="fr-FR" dirty="0">
              <a:solidFill>
                <a:srgbClr val="000099"/>
              </a:solidFill>
              <a:latin typeface="Marianne" panose="02000000000000000000" pitchFamily="2" charset="0"/>
            </a:endParaRPr>
          </a:p>
          <a:p>
            <a:endParaRPr lang="fr-FR" dirty="0"/>
          </a:p>
        </p:txBody>
      </p:sp>
      <p:sp>
        <p:nvSpPr>
          <p:cNvPr id="3" name="Espace réservé du contenu 2">
            <a:extLst>
              <a:ext uri="{FF2B5EF4-FFF2-40B4-BE49-F238E27FC236}">
                <a16:creationId xmlns:a16="http://schemas.microsoft.com/office/drawing/2014/main" id="{5A050FCA-BA8B-41FF-A701-83F4F950BADA}"/>
              </a:ext>
            </a:extLst>
          </p:cNvPr>
          <p:cNvSpPr>
            <a:spLocks noGrp="1"/>
          </p:cNvSpPr>
          <p:nvPr>
            <p:ph sz="quarter" idx="14"/>
          </p:nvPr>
        </p:nvSpPr>
        <p:spPr>
          <a:xfrm>
            <a:off x="259211" y="3676590"/>
            <a:ext cx="9144000" cy="1097913"/>
          </a:xfrm>
        </p:spPr>
        <p:txBody>
          <a:bodyPr>
            <a:normAutofit/>
          </a:bodyPr>
          <a:lstStyle/>
          <a:p>
            <a:endParaRPr lang="fr-FR" dirty="0"/>
          </a:p>
        </p:txBody>
      </p:sp>
      <p:sp>
        <p:nvSpPr>
          <p:cNvPr id="4" name="Rectangle 3">
            <a:extLst>
              <a:ext uri="{FF2B5EF4-FFF2-40B4-BE49-F238E27FC236}">
                <a16:creationId xmlns:a16="http://schemas.microsoft.com/office/drawing/2014/main" id="{E467B90C-AF02-4959-A791-2DE9B9FC94E7}"/>
              </a:ext>
            </a:extLst>
          </p:cNvPr>
          <p:cNvSpPr/>
          <p:nvPr/>
        </p:nvSpPr>
        <p:spPr>
          <a:xfrm>
            <a:off x="3192898" y="3932608"/>
            <a:ext cx="3293919" cy="106773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pic>
        <p:nvPicPr>
          <p:cNvPr id="6" name="Image 5">
            <a:extLst>
              <a:ext uri="{FF2B5EF4-FFF2-40B4-BE49-F238E27FC236}">
                <a16:creationId xmlns:a16="http://schemas.microsoft.com/office/drawing/2014/main" id="{37691EB7-F5D4-4DD2-B28A-2EA7554E41D8}"/>
              </a:ext>
            </a:extLst>
          </p:cNvPr>
          <p:cNvPicPr>
            <a:picLocks noChangeAspect="1"/>
          </p:cNvPicPr>
          <p:nvPr/>
        </p:nvPicPr>
        <p:blipFill rotWithShape="1">
          <a:blip r:embed="rId2"/>
          <a:srcRect l="7194" b="18072"/>
          <a:stretch/>
        </p:blipFill>
        <p:spPr>
          <a:xfrm>
            <a:off x="2578681" y="4237699"/>
            <a:ext cx="2190746" cy="750490"/>
          </a:xfrm>
          <a:prstGeom prst="rect">
            <a:avLst/>
          </a:prstGeom>
        </p:spPr>
      </p:pic>
      <p:pic>
        <p:nvPicPr>
          <p:cNvPr id="8" name="Image 7">
            <a:extLst>
              <a:ext uri="{FF2B5EF4-FFF2-40B4-BE49-F238E27FC236}">
                <a16:creationId xmlns:a16="http://schemas.microsoft.com/office/drawing/2014/main" id="{1FA33687-6508-4EC3-8D94-A20A7B77366A}"/>
              </a:ext>
            </a:extLst>
          </p:cNvPr>
          <p:cNvPicPr>
            <a:picLocks noChangeAspect="1"/>
          </p:cNvPicPr>
          <p:nvPr/>
        </p:nvPicPr>
        <p:blipFill rotWithShape="1">
          <a:blip r:embed="rId3">
            <a:extLst>
              <a:ext uri="{28A0092B-C50C-407E-A947-70E740481C1C}">
                <a14:useLocalDpi xmlns:a14="http://schemas.microsoft.com/office/drawing/2010/main" val="0"/>
              </a:ext>
            </a:extLst>
          </a:blip>
          <a:srcRect r="47814" b="25096"/>
          <a:stretch/>
        </p:blipFill>
        <p:spPr>
          <a:xfrm>
            <a:off x="5111173" y="3763949"/>
            <a:ext cx="1250953" cy="1435232"/>
          </a:xfrm>
          <a:prstGeom prst="rect">
            <a:avLst/>
          </a:prstGeom>
        </p:spPr>
      </p:pic>
    </p:spTree>
    <p:extLst>
      <p:ext uri="{BB962C8B-B14F-4D97-AF65-F5344CB8AC3E}">
        <p14:creationId xmlns:p14="http://schemas.microsoft.com/office/powerpoint/2010/main" val="174500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7A51A6C-84A7-40DC-95C3-17F907BBC300}"/>
              </a:ext>
            </a:extLst>
          </p:cNvPr>
          <p:cNvSpPr>
            <a:spLocks noGrp="1"/>
          </p:cNvSpPr>
          <p:nvPr>
            <p:ph type="body" sz="quarter" idx="13"/>
          </p:nvPr>
        </p:nvSpPr>
        <p:spPr/>
        <p:txBody>
          <a:bodyPr>
            <a:normAutofit fontScale="92500" lnSpcReduction="20000"/>
          </a:bodyPr>
          <a:lstStyle/>
          <a:p>
            <a:pPr algn="just"/>
            <a:r>
              <a:rPr lang="fr-FR" altLang="fr-FR" sz="1800" b="1" dirty="0">
                <a:solidFill>
                  <a:srgbClr val="585858"/>
                </a:solidFill>
                <a:latin typeface="Marianne" panose="02000000000000000000" pitchFamily="2" charset="0"/>
              </a:rPr>
              <a:t>Les Esat sont des établissements reconnus dans leur double mission de garantir un travail et de fournir un accompagnement médico-social </a:t>
            </a:r>
            <a:r>
              <a:rPr lang="fr-FR" altLang="fr-FR" b="1" dirty="0">
                <a:solidFill>
                  <a:srgbClr val="585858"/>
                </a:solidFill>
              </a:rPr>
              <a:t>aux</a:t>
            </a:r>
            <a:r>
              <a:rPr lang="fr-FR" altLang="fr-FR" sz="1800" b="1" dirty="0">
                <a:solidFill>
                  <a:srgbClr val="585858"/>
                </a:solidFill>
                <a:latin typeface="Marianne" panose="02000000000000000000" pitchFamily="2" charset="0"/>
              </a:rPr>
              <a:t> personnes </a:t>
            </a:r>
            <a:r>
              <a:rPr lang="fr-FR" altLang="fr-FR" b="1" dirty="0">
                <a:solidFill>
                  <a:srgbClr val="585858"/>
                </a:solidFill>
              </a:rPr>
              <a:t>handicapées qu’ils accueillent</a:t>
            </a:r>
          </a:p>
          <a:p>
            <a:pPr algn="just"/>
            <a:r>
              <a:rPr lang="fr-FR" b="1" dirty="0">
                <a:solidFill>
                  <a:srgbClr val="585858"/>
                </a:solidFill>
              </a:rPr>
              <a:t>Les effets du plan de transformation du secteur ne se matérialisent encore que partiellement </a:t>
            </a:r>
          </a:p>
          <a:p>
            <a:pPr algn="just"/>
            <a:r>
              <a:rPr lang="fr-FR" altLang="fr-FR" sz="1800" b="1" dirty="0">
                <a:solidFill>
                  <a:srgbClr val="585858"/>
                </a:solidFill>
                <a:latin typeface="Marianne" panose="02000000000000000000" pitchFamily="2" charset="0"/>
              </a:rPr>
              <a:t>La réforme envisagée par la lettre de mission constituerait un choc d’offre disproportionné pour les Esat avec un gain limité pour une majorité de travailleurs, et des pertes pour les autres </a:t>
            </a:r>
          </a:p>
          <a:p>
            <a:pPr algn="just"/>
            <a:r>
              <a:rPr lang="fr-FR" altLang="fr-FR" sz="1800" b="1" dirty="0">
                <a:solidFill>
                  <a:srgbClr val="585858"/>
                </a:solidFill>
                <a:latin typeface="Marianne" panose="02000000000000000000" pitchFamily="2" charset="0"/>
              </a:rPr>
              <a:t>L’objectif prioritaire devrait être de poursuivre la réforme des Esat en garantissant davantage l’adéquation des solutions aux besoins individuels des personnes tout en renforçant les possibilités et la sécurisation des parcours</a:t>
            </a:r>
            <a:endParaRPr lang="fr-FR" b="1" dirty="0">
              <a:solidFill>
                <a:srgbClr val="585858"/>
              </a:solidFill>
            </a:endParaRPr>
          </a:p>
        </p:txBody>
      </p:sp>
      <p:sp>
        <p:nvSpPr>
          <p:cNvPr id="3" name="Titre 2">
            <a:extLst>
              <a:ext uri="{FF2B5EF4-FFF2-40B4-BE49-F238E27FC236}">
                <a16:creationId xmlns:a16="http://schemas.microsoft.com/office/drawing/2014/main" id="{D8FCD0C0-CAAC-4FA4-88B7-225599A7C55E}"/>
              </a:ext>
            </a:extLst>
          </p:cNvPr>
          <p:cNvSpPr>
            <a:spLocks noGrp="1"/>
          </p:cNvSpPr>
          <p:nvPr>
            <p:ph type="title"/>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2</a:t>
            </a:fld>
            <a:endParaRPr lang="fr-FR" dirty="0"/>
          </a:p>
        </p:txBody>
      </p:sp>
      <p:pic>
        <p:nvPicPr>
          <p:cNvPr id="5" name="Image 4">
            <a:extLst>
              <a:ext uri="{FF2B5EF4-FFF2-40B4-BE49-F238E27FC236}">
                <a16:creationId xmlns:a16="http://schemas.microsoft.com/office/drawing/2014/main" id="{A7020C2A-5ACF-4019-9D34-13601FA58CE9}"/>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Tree>
    <p:extLst>
      <p:ext uri="{BB962C8B-B14F-4D97-AF65-F5344CB8AC3E}">
        <p14:creationId xmlns:p14="http://schemas.microsoft.com/office/powerpoint/2010/main" val="1098095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444F9034-5380-4311-BDD7-ECDF0886368E}"/>
              </a:ext>
            </a:extLst>
          </p:cNvPr>
          <p:cNvSpPr>
            <a:spLocks noGrp="1"/>
          </p:cNvSpPr>
          <p:nvPr>
            <p:ph type="title"/>
          </p:nvPr>
        </p:nvSpPr>
        <p:spPr/>
        <p:txBody>
          <a:bodyPr>
            <a:normAutofit/>
          </a:bodyPr>
          <a:lstStyle/>
          <a:p>
            <a:pPr algn="just"/>
            <a:r>
              <a:rPr lang="fr-FR" altLang="fr-FR" sz="2000" b="1" dirty="0">
                <a:solidFill>
                  <a:srgbClr val="585858"/>
                </a:solidFill>
                <a:latin typeface="Marianne" panose="02000000000000000000" pitchFamily="2" charset="0"/>
              </a:rPr>
              <a:t>Les Esat sont des établissements reconnus dans leur double mission de garantir un travail et de fournir un accompagnement médico-social </a:t>
            </a:r>
            <a:r>
              <a:rPr lang="fr-FR" altLang="fr-FR" sz="2000" dirty="0">
                <a:solidFill>
                  <a:srgbClr val="585858"/>
                </a:solidFill>
              </a:rPr>
              <a:t>aux</a:t>
            </a:r>
            <a:r>
              <a:rPr lang="fr-FR" altLang="fr-FR" sz="2000" b="1" dirty="0">
                <a:solidFill>
                  <a:srgbClr val="585858"/>
                </a:solidFill>
                <a:latin typeface="Marianne" panose="02000000000000000000" pitchFamily="2" charset="0"/>
              </a:rPr>
              <a:t> personnes handicapées qu’ils accueillent</a:t>
            </a:r>
            <a:br>
              <a:rPr lang="fr-FR" altLang="fr-FR" sz="2000" b="1" dirty="0">
                <a:solidFill>
                  <a:srgbClr val="585858"/>
                </a:solidFill>
                <a:latin typeface="Marianne" panose="02000000000000000000" pitchFamily="2" charset="0"/>
              </a:rPr>
            </a:br>
            <a:endParaRPr lang="fr-FR" sz="2000" dirty="0"/>
          </a:p>
        </p:txBody>
      </p:sp>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Tree>
    <p:extLst>
      <p:ext uri="{BB962C8B-B14F-4D97-AF65-F5344CB8AC3E}">
        <p14:creationId xmlns:p14="http://schemas.microsoft.com/office/powerpoint/2010/main" val="616565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5" name="Titre 4">
            <a:extLst>
              <a:ext uri="{FF2B5EF4-FFF2-40B4-BE49-F238E27FC236}">
                <a16:creationId xmlns:a16="http://schemas.microsoft.com/office/drawing/2014/main" id="{6682F84F-3A1F-4E50-998A-1009F2881BB0}"/>
              </a:ext>
            </a:extLst>
          </p:cNvPr>
          <p:cNvSpPr>
            <a:spLocks noGrp="1"/>
          </p:cNvSpPr>
          <p:nvPr>
            <p:ph type="title"/>
          </p:nvPr>
        </p:nvSpPr>
        <p:spPr>
          <a:xfrm>
            <a:off x="18405" y="573581"/>
            <a:ext cx="8700579" cy="539991"/>
          </a:xfrm>
        </p:spPr>
        <p:txBody>
          <a:bodyPr>
            <a:noAutofit/>
          </a:bodyPr>
          <a:lstStyle/>
          <a:p>
            <a:r>
              <a:rPr lang="fr-FR" sz="1400" dirty="0">
                <a:ea typeface="+mn-ea"/>
                <a:cs typeface="+mn-cs"/>
              </a:rPr>
              <a:t>Les caractéristiques des travailleurs en Esat n’ont évolué qu’à la marge entre les dernières enquêtes de la Drees disponibles (2014 et 2018)</a:t>
            </a:r>
          </a:p>
        </p:txBody>
      </p:sp>
      <p:sp>
        <p:nvSpPr>
          <p:cNvPr id="7" name="Espace réservé du texte 6">
            <a:extLst>
              <a:ext uri="{FF2B5EF4-FFF2-40B4-BE49-F238E27FC236}">
                <a16:creationId xmlns:a16="http://schemas.microsoft.com/office/drawing/2014/main" id="{1E001F5F-1D4A-4753-AF8B-FE93B5ECB31D}"/>
              </a:ext>
            </a:extLst>
          </p:cNvPr>
          <p:cNvSpPr>
            <a:spLocks noGrp="1"/>
          </p:cNvSpPr>
          <p:nvPr>
            <p:ph type="body" sz="quarter" idx="14"/>
          </p:nvPr>
        </p:nvSpPr>
        <p:spPr>
          <a:xfrm>
            <a:off x="144539" y="1199044"/>
            <a:ext cx="4224156" cy="402751"/>
          </a:xfrm>
        </p:spPr>
        <p:txBody>
          <a:bodyPr>
            <a:normAutofit lnSpcReduction="10000"/>
          </a:bodyPr>
          <a:lstStyle/>
          <a:p>
            <a:pPr marL="3175" indent="0" algn="just"/>
            <a:r>
              <a:rPr lang="fr-FR" sz="900" dirty="0"/>
              <a:t>Des types de déficiences des travailleurs admis en Esat qui ont évolué à la marge depuis la dernière enquête de la Drees (2014) exploitée par la précédente mission </a:t>
            </a:r>
            <a:r>
              <a:rPr lang="fr-FR" sz="900" dirty="0" err="1"/>
              <a:t>Igas</a:t>
            </a:r>
            <a:r>
              <a:rPr lang="fr-FR" sz="900" dirty="0"/>
              <a:t> / IGF de 2019</a:t>
            </a:r>
          </a:p>
        </p:txBody>
      </p:sp>
      <p:graphicFrame>
        <p:nvGraphicFramePr>
          <p:cNvPr id="9" name="Graphique 8">
            <a:extLst>
              <a:ext uri="{FF2B5EF4-FFF2-40B4-BE49-F238E27FC236}">
                <a16:creationId xmlns:a16="http://schemas.microsoft.com/office/drawing/2014/main" id="{3AABF9AD-1603-43E9-82EC-2ECE5BEBF0EA}"/>
              </a:ext>
            </a:extLst>
          </p:cNvPr>
          <p:cNvGraphicFramePr>
            <a:graphicFrameLocks/>
          </p:cNvGraphicFramePr>
          <p:nvPr>
            <p:extLst>
              <p:ext uri="{D42A27DB-BD31-4B8C-83A1-F6EECF244321}">
                <p14:modId xmlns:p14="http://schemas.microsoft.com/office/powerpoint/2010/main" val="2565238412"/>
              </p:ext>
            </p:extLst>
          </p:nvPr>
        </p:nvGraphicFramePr>
        <p:xfrm>
          <a:off x="5193869" y="2115519"/>
          <a:ext cx="3145243" cy="2781944"/>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 10">
            <a:extLst>
              <a:ext uri="{FF2B5EF4-FFF2-40B4-BE49-F238E27FC236}">
                <a16:creationId xmlns:a16="http://schemas.microsoft.com/office/drawing/2014/main" id="{6B34F95F-218F-4FE8-ACA1-5039CC4278C5}"/>
              </a:ext>
            </a:extLst>
          </p:cNvPr>
          <p:cNvPicPr>
            <a:picLocks noChangeAspect="1"/>
          </p:cNvPicPr>
          <p:nvPr/>
        </p:nvPicPr>
        <p:blipFill rotWithShape="1">
          <a:blip r:embed="rId3">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cxnSp>
        <p:nvCxnSpPr>
          <p:cNvPr id="13" name="Connecteur droit 12">
            <a:extLst>
              <a:ext uri="{FF2B5EF4-FFF2-40B4-BE49-F238E27FC236}">
                <a16:creationId xmlns:a16="http://schemas.microsoft.com/office/drawing/2014/main" id="{B53D5CFD-D5F7-4192-8ADE-5C048FF99E13}"/>
              </a:ext>
            </a:extLst>
          </p:cNvPr>
          <p:cNvCxnSpPr>
            <a:cxnSpLocks/>
          </p:cNvCxnSpPr>
          <p:nvPr/>
        </p:nvCxnSpPr>
        <p:spPr>
          <a:xfrm>
            <a:off x="4572000" y="1129553"/>
            <a:ext cx="0" cy="4013947"/>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121E9798-4126-4B8A-979D-0ACAD8CD0C01}"/>
              </a:ext>
            </a:extLst>
          </p:cNvPr>
          <p:cNvPicPr/>
          <p:nvPr/>
        </p:nvPicPr>
        <p:blipFill rotWithShape="1">
          <a:blip r:embed="rId4">
            <a:extLst>
              <a:ext uri="{28A0092B-C50C-407E-A947-70E740481C1C}">
                <a14:useLocalDpi xmlns:a14="http://schemas.microsoft.com/office/drawing/2010/main" val="0"/>
              </a:ext>
            </a:extLst>
          </a:blip>
          <a:srcRect t="7770" b="1"/>
          <a:stretch/>
        </p:blipFill>
        <p:spPr bwMode="auto">
          <a:xfrm>
            <a:off x="130040" y="1760399"/>
            <a:ext cx="4339710" cy="1381871"/>
          </a:xfrm>
          <a:prstGeom prst="rect">
            <a:avLst/>
          </a:prstGeom>
          <a:noFill/>
        </p:spPr>
      </p:pic>
      <p:sp>
        <p:nvSpPr>
          <p:cNvPr id="18" name="Espace réservé du texte 6">
            <a:extLst>
              <a:ext uri="{FF2B5EF4-FFF2-40B4-BE49-F238E27FC236}">
                <a16:creationId xmlns:a16="http://schemas.microsoft.com/office/drawing/2014/main" id="{51F97226-3D74-436C-853D-1B151B8F022B}"/>
              </a:ext>
            </a:extLst>
          </p:cNvPr>
          <p:cNvSpPr txBox="1">
            <a:spLocks/>
          </p:cNvSpPr>
          <p:nvPr/>
        </p:nvSpPr>
        <p:spPr bwMode="gray">
          <a:xfrm>
            <a:off x="31529" y="3408865"/>
            <a:ext cx="1629011" cy="1965551"/>
          </a:xfrm>
          <a:prstGeom prst="rect">
            <a:avLst/>
          </a:prstGeom>
        </p:spPr>
        <p:txBody>
          <a:bodyPr vert="horz" lIns="0" tIns="0" rIns="0" bIns="0" rtlCol="0" anchor="t" anchorCtr="0">
            <a:normAutofit/>
          </a:bodyPr>
          <a:lstStyle>
            <a:lvl1pPr marL="92073" indent="0" algn="l" defTabSz="914378"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41" indent="-171446" algn="l" defTabSz="914378"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algn="just"/>
            <a:r>
              <a:rPr lang="fr-FR" sz="900" dirty="0"/>
              <a:t>Le renforcement progressif de la part des pathologies psychiques au sein des personnes accueillies est confirmé par l’enquête ES-handicap de 2018. </a:t>
            </a:r>
            <a:endParaRPr lang="fr-FR" sz="1000" dirty="0"/>
          </a:p>
          <a:p>
            <a:pPr marL="3175"/>
            <a:endParaRPr lang="fr-FR" sz="1000" dirty="0"/>
          </a:p>
          <a:p>
            <a:pPr marL="3175"/>
            <a:endParaRPr lang="fr-FR" sz="1000" dirty="0"/>
          </a:p>
        </p:txBody>
      </p:sp>
      <p:sp>
        <p:nvSpPr>
          <p:cNvPr id="19" name="Espace réservé du texte 6">
            <a:extLst>
              <a:ext uri="{FF2B5EF4-FFF2-40B4-BE49-F238E27FC236}">
                <a16:creationId xmlns:a16="http://schemas.microsoft.com/office/drawing/2014/main" id="{A07856A6-5F43-40A5-A09F-F9B7223DFF61}"/>
              </a:ext>
            </a:extLst>
          </p:cNvPr>
          <p:cNvSpPr txBox="1">
            <a:spLocks/>
          </p:cNvSpPr>
          <p:nvPr/>
        </p:nvSpPr>
        <p:spPr bwMode="gray">
          <a:xfrm>
            <a:off x="4647651" y="952614"/>
            <a:ext cx="4451345" cy="1296315"/>
          </a:xfrm>
          <a:prstGeom prst="rect">
            <a:avLst/>
          </a:prstGeom>
        </p:spPr>
        <p:txBody>
          <a:bodyPr vert="horz" lIns="0" tIns="0" rIns="0" bIns="0" rtlCol="0" anchor="t" anchorCtr="0">
            <a:normAutofit/>
          </a:bodyPr>
          <a:lstStyle>
            <a:lvl1pPr marL="92073" indent="0" algn="l" defTabSz="914378"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41" indent="-171446" algn="l" defTabSz="914378"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a:endParaRPr lang="fr-FR" sz="1000" dirty="0"/>
          </a:p>
          <a:p>
            <a:pPr marL="3175" algn="just"/>
            <a:r>
              <a:rPr lang="fr-FR" sz="900" dirty="0"/>
              <a:t>Les constats du rapport </a:t>
            </a:r>
            <a:r>
              <a:rPr lang="fr-FR" sz="900" dirty="0" err="1"/>
              <a:t>Igas</a:t>
            </a:r>
            <a:r>
              <a:rPr lang="fr-FR" sz="900" dirty="0"/>
              <a:t> / IGF de 2019 sur l’origine des publics accueillis est confirmée, avec des évolutions à la marge entre les deux millésimes de l’enquête Drees : </a:t>
            </a:r>
          </a:p>
          <a:p>
            <a:pPr marL="3175" algn="just"/>
            <a:r>
              <a:rPr lang="fr-FR" sz="900" dirty="0"/>
              <a:t>- Les « effets filières » de profil orientés de l’IME et de l’IMPro directement vers l’Esat sont minoritaires. </a:t>
            </a:r>
          </a:p>
          <a:p>
            <a:pPr marL="3175" algn="just"/>
            <a:r>
              <a:rPr lang="fr-FR" sz="900" dirty="0"/>
              <a:t>- 15% des travailleurs sont issus du milieu ordinaire du travail.</a:t>
            </a:r>
          </a:p>
        </p:txBody>
      </p:sp>
      <p:sp>
        <p:nvSpPr>
          <p:cNvPr id="2" name="ZoneTexte 1">
            <a:extLst>
              <a:ext uri="{FF2B5EF4-FFF2-40B4-BE49-F238E27FC236}">
                <a16:creationId xmlns:a16="http://schemas.microsoft.com/office/drawing/2014/main" id="{5DD8B258-2F8E-4FDD-A55E-37A2855924AF}"/>
              </a:ext>
            </a:extLst>
          </p:cNvPr>
          <p:cNvSpPr txBox="1"/>
          <p:nvPr/>
        </p:nvSpPr>
        <p:spPr>
          <a:xfrm>
            <a:off x="408996" y="1601795"/>
            <a:ext cx="3695242" cy="423193"/>
          </a:xfrm>
          <a:prstGeom prst="rect">
            <a:avLst/>
          </a:prstGeom>
          <a:noFill/>
        </p:spPr>
        <p:txBody>
          <a:bodyPr wrap="none" rtlCol="0">
            <a:spAutoFit/>
          </a:bodyPr>
          <a:lstStyle/>
          <a:p>
            <a:r>
              <a:rPr lang="fr-FR" sz="800" dirty="0">
                <a:effectLst/>
                <a:ea typeface="Times New Roman" panose="02020603050405020304" pitchFamily="18" charset="0"/>
                <a:cs typeface="Times New Roman" panose="02020603050405020304" pitchFamily="18" charset="0"/>
              </a:rPr>
              <a:t>Types de déficiences des travailleurs admis en Esat lors de l’année 2018</a:t>
            </a:r>
          </a:p>
          <a:p>
            <a:endParaRPr lang="fr-FR" dirty="0"/>
          </a:p>
        </p:txBody>
      </p:sp>
      <p:pic>
        <p:nvPicPr>
          <p:cNvPr id="3" name="Image 2">
            <a:extLst>
              <a:ext uri="{FF2B5EF4-FFF2-40B4-BE49-F238E27FC236}">
                <a16:creationId xmlns:a16="http://schemas.microsoft.com/office/drawing/2014/main" id="{0675FAE9-0AD7-4AC9-8144-7889B47F13AA}"/>
              </a:ext>
            </a:extLst>
          </p:cNvPr>
          <p:cNvPicPr>
            <a:picLocks noChangeAspect="1"/>
          </p:cNvPicPr>
          <p:nvPr/>
        </p:nvPicPr>
        <p:blipFill>
          <a:blip r:embed="rId5"/>
          <a:stretch>
            <a:fillRect/>
          </a:stretch>
        </p:blipFill>
        <p:spPr>
          <a:xfrm>
            <a:off x="1971475" y="3373186"/>
            <a:ext cx="2911459" cy="1770314"/>
          </a:xfrm>
          <a:prstGeom prst="rect">
            <a:avLst/>
          </a:prstGeom>
        </p:spPr>
      </p:pic>
    </p:spTree>
    <p:extLst>
      <p:ext uri="{BB962C8B-B14F-4D97-AF65-F5344CB8AC3E}">
        <p14:creationId xmlns:p14="http://schemas.microsoft.com/office/powerpoint/2010/main" val="348691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6" name="Espace réservé du texte 5">
            <a:extLst>
              <a:ext uri="{FF2B5EF4-FFF2-40B4-BE49-F238E27FC236}">
                <a16:creationId xmlns:a16="http://schemas.microsoft.com/office/drawing/2014/main" id="{AD6BA02B-D863-4CF7-803F-27B5BB2E79A1}"/>
              </a:ext>
            </a:extLst>
          </p:cNvPr>
          <p:cNvSpPr>
            <a:spLocks noGrp="1"/>
          </p:cNvSpPr>
          <p:nvPr>
            <p:ph type="body" sz="quarter" idx="13"/>
          </p:nvPr>
        </p:nvSpPr>
        <p:spPr>
          <a:xfrm>
            <a:off x="116706" y="739155"/>
            <a:ext cx="9167970" cy="403926"/>
          </a:xfrm>
        </p:spPr>
        <p:txBody>
          <a:bodyPr>
            <a:noAutofit/>
          </a:bodyPr>
          <a:lstStyle/>
          <a:p>
            <a:r>
              <a:rPr lang="fr-FR" sz="1400" dirty="0">
                <a:solidFill>
                  <a:schemeClr val="accent1"/>
                </a:solidFill>
              </a:rPr>
              <a:t>Par rapport à la double mission des Esat de fourniture d’un travail et d’un accompagnement vers </a:t>
            </a:r>
            <a:r>
              <a:rPr lang="fr-FR" sz="1400">
                <a:solidFill>
                  <a:schemeClr val="accent1"/>
                </a:solidFill>
              </a:rPr>
              <a:t>l’emploi en </a:t>
            </a:r>
            <a:r>
              <a:rPr lang="fr-FR" sz="1400" dirty="0">
                <a:solidFill>
                  <a:schemeClr val="accent1"/>
                </a:solidFill>
              </a:rPr>
              <a:t>milieu ordinaire, des constats du rapport qui introduisent une forme de réassurance</a:t>
            </a:r>
          </a:p>
        </p:txBody>
      </p:sp>
      <p:sp>
        <p:nvSpPr>
          <p:cNvPr id="7" name="Espace réservé du texte 6">
            <a:extLst>
              <a:ext uri="{FF2B5EF4-FFF2-40B4-BE49-F238E27FC236}">
                <a16:creationId xmlns:a16="http://schemas.microsoft.com/office/drawing/2014/main" id="{90C0A854-2D42-4472-9BA1-37D25C7FCCD9}"/>
              </a:ext>
            </a:extLst>
          </p:cNvPr>
          <p:cNvSpPr>
            <a:spLocks noGrp="1"/>
          </p:cNvSpPr>
          <p:nvPr>
            <p:ph type="body" sz="quarter" idx="14"/>
          </p:nvPr>
        </p:nvSpPr>
        <p:spPr>
          <a:xfrm>
            <a:off x="4623393" y="1292381"/>
            <a:ext cx="4290650" cy="3267452"/>
          </a:xfrm>
        </p:spPr>
        <p:txBody>
          <a:bodyPr>
            <a:normAutofit/>
          </a:bodyPr>
          <a:lstStyle/>
          <a:p>
            <a:pPr marL="3175" algn="just">
              <a:lnSpc>
                <a:spcPts val="1200"/>
              </a:lnSpc>
              <a:spcAft>
                <a:spcPts val="200"/>
              </a:spcAft>
            </a:pPr>
            <a:endParaRPr lang="fr-FR" sz="1900" dirty="0">
              <a:latin typeface="Marianne" panose="02000000000000000000" pitchFamily="2" charset="0"/>
            </a:endParaRPr>
          </a:p>
          <a:p>
            <a:pPr marL="3175" algn="just">
              <a:lnSpc>
                <a:spcPts val="1200"/>
              </a:lnSpc>
              <a:spcAft>
                <a:spcPts val="200"/>
              </a:spcAft>
            </a:pPr>
            <a:r>
              <a:rPr lang="fr-FR" sz="1200" dirty="0">
                <a:latin typeface="Marianne" panose="02000000000000000000" pitchFamily="2" charset="0"/>
              </a:rPr>
              <a:t>Permettre aux travailleurs handicapés </a:t>
            </a:r>
            <a:r>
              <a:rPr lang="fr-FR" sz="1200" b="1" dirty="0">
                <a:solidFill>
                  <a:schemeClr val="accent1"/>
                </a:solidFill>
                <a:latin typeface="+mj-lt"/>
              </a:rPr>
              <a:t>qui le peuvent et le veulent </a:t>
            </a:r>
            <a:r>
              <a:rPr lang="fr-FR" sz="1200" dirty="0">
                <a:latin typeface="Marianne" panose="02000000000000000000" pitchFamily="2" charset="0"/>
              </a:rPr>
              <a:t>de rejoindre le milieu ordinaire de travail. Cela passe notamment, comme évoqué dans le rapport de 2019, par une acculturation au milieu ordinaire, sous différentes formes : </a:t>
            </a:r>
          </a:p>
          <a:p>
            <a:pPr marL="174625" indent="-171450" algn="just">
              <a:lnSpc>
                <a:spcPct val="120000"/>
              </a:lnSpc>
              <a:spcBef>
                <a:spcPts val="200"/>
              </a:spcBef>
              <a:spcAft>
                <a:spcPts val="200"/>
              </a:spcAft>
              <a:buFont typeface="Arial" panose="020B0604020202020204" pitchFamily="34" charset="0"/>
              <a:buChar char="•"/>
            </a:pPr>
            <a:r>
              <a:rPr lang="fr-FR" sz="1200" dirty="0">
                <a:latin typeface="Marianne" panose="02000000000000000000" pitchFamily="2" charset="0"/>
              </a:rPr>
              <a:t>Activités réalisées en extérieur (espaces verts) ou au contact du public (service de restauration);</a:t>
            </a:r>
          </a:p>
          <a:p>
            <a:pPr marL="174625" indent="-171450" algn="just">
              <a:lnSpc>
                <a:spcPct val="120000"/>
              </a:lnSpc>
              <a:spcBef>
                <a:spcPts val="200"/>
              </a:spcBef>
              <a:spcAft>
                <a:spcPts val="200"/>
              </a:spcAft>
              <a:buFont typeface="Arial" panose="020B0604020202020204" pitchFamily="34" charset="0"/>
              <a:buChar char="•"/>
            </a:pPr>
            <a:r>
              <a:rPr lang="fr-FR" sz="1200" dirty="0">
                <a:latin typeface="Marianne" panose="02000000000000000000" pitchFamily="2" charset="0"/>
              </a:rPr>
              <a:t>Prestations de services sur site en entreprise ;</a:t>
            </a:r>
          </a:p>
          <a:p>
            <a:pPr marL="174625" indent="-171450" algn="just">
              <a:lnSpc>
                <a:spcPct val="120000"/>
              </a:lnSpc>
              <a:spcBef>
                <a:spcPts val="200"/>
              </a:spcBef>
              <a:spcAft>
                <a:spcPts val="200"/>
              </a:spcAft>
              <a:buFont typeface="Arial" panose="020B0604020202020204" pitchFamily="34" charset="0"/>
              <a:buChar char="•"/>
            </a:pPr>
            <a:r>
              <a:rPr lang="fr-FR" sz="1200" dirty="0"/>
              <a:t>Mises à disposition ;</a:t>
            </a:r>
          </a:p>
          <a:p>
            <a:pPr marL="174625" indent="-171450" algn="just">
              <a:lnSpc>
                <a:spcPct val="120000"/>
              </a:lnSpc>
              <a:spcBef>
                <a:spcPts val="200"/>
              </a:spcBef>
              <a:spcAft>
                <a:spcPts val="200"/>
              </a:spcAft>
              <a:buFont typeface="Arial" panose="020B0604020202020204" pitchFamily="34" charset="0"/>
              <a:buChar char="•"/>
            </a:pPr>
            <a:r>
              <a:rPr lang="fr-FR" sz="1200" dirty="0"/>
              <a:t>Cumul d’activité à temps partiel en Esat et en milieu ordinaire.</a:t>
            </a:r>
          </a:p>
          <a:p>
            <a:pPr marL="548293" lvl="1" indent="-285750" algn="just">
              <a:lnSpc>
                <a:spcPts val="1200"/>
              </a:lnSpc>
              <a:spcAft>
                <a:spcPts val="200"/>
              </a:spcAft>
              <a:buFont typeface="Wingdings" panose="05000000000000000000" pitchFamily="2" charset="2"/>
              <a:buChar char="v"/>
            </a:pPr>
            <a:endParaRPr lang="fr-FR" sz="700" dirty="0">
              <a:latin typeface="Marianne" panose="02000000000000000000" pitchFamily="2" charset="0"/>
            </a:endParaRPr>
          </a:p>
          <a:p>
            <a:pPr marL="728289" lvl="2" indent="-285750" algn="just">
              <a:lnSpc>
                <a:spcPts val="1200"/>
              </a:lnSpc>
              <a:spcAft>
                <a:spcPts val="200"/>
              </a:spcAft>
              <a:buFont typeface="Wingdings" panose="05000000000000000000" pitchFamily="2" charset="2"/>
              <a:buChar char="v"/>
            </a:pPr>
            <a:endParaRPr lang="fr-FR" sz="800" dirty="0"/>
          </a:p>
        </p:txBody>
      </p:sp>
      <p:pic>
        <p:nvPicPr>
          <p:cNvPr id="10" name="Image 9">
            <a:extLst>
              <a:ext uri="{FF2B5EF4-FFF2-40B4-BE49-F238E27FC236}">
                <a16:creationId xmlns:a16="http://schemas.microsoft.com/office/drawing/2014/main" id="{633F61AE-9BCD-49B4-9FA0-3015EAF7087F}"/>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30144"/>
            <a:ext cx="576194" cy="661074"/>
          </a:xfrm>
          <a:prstGeom prst="rect">
            <a:avLst/>
          </a:prstGeom>
        </p:spPr>
      </p:pic>
      <p:sp>
        <p:nvSpPr>
          <p:cNvPr id="2" name="ZoneTexte 1">
            <a:extLst>
              <a:ext uri="{FF2B5EF4-FFF2-40B4-BE49-F238E27FC236}">
                <a16:creationId xmlns:a16="http://schemas.microsoft.com/office/drawing/2014/main" id="{9A8DE8A1-3D9D-B2A5-7FD8-A2BF0B245D1A}"/>
              </a:ext>
            </a:extLst>
          </p:cNvPr>
          <p:cNvSpPr txBox="1"/>
          <p:nvPr/>
        </p:nvSpPr>
        <p:spPr>
          <a:xfrm>
            <a:off x="278027" y="1377778"/>
            <a:ext cx="4108622" cy="2582758"/>
          </a:xfrm>
          <a:prstGeom prst="rect">
            <a:avLst/>
          </a:prstGeom>
          <a:noFill/>
        </p:spPr>
        <p:txBody>
          <a:bodyPr wrap="square" rtlCol="0">
            <a:spAutoFit/>
          </a:bodyPr>
          <a:lstStyle/>
          <a:p>
            <a:pPr marL="3175" algn="just">
              <a:lnSpc>
                <a:spcPts val="1200"/>
              </a:lnSpc>
              <a:spcAft>
                <a:spcPts val="200"/>
              </a:spcAft>
            </a:pPr>
            <a:r>
              <a:rPr lang="fr-FR" sz="1200" dirty="0">
                <a:latin typeface="+mj-lt"/>
              </a:rPr>
              <a:t>Fournir du travail à une population handicapée </a:t>
            </a:r>
            <a:r>
              <a:rPr lang="fr-FR" sz="1200" b="1" dirty="0">
                <a:solidFill>
                  <a:schemeClr val="accent1"/>
                </a:solidFill>
                <a:latin typeface="+mj-lt"/>
              </a:rPr>
              <a:t>durablement éloignée du milieu ordinaire de travai</a:t>
            </a:r>
            <a:r>
              <a:rPr lang="fr-FR" sz="1200" dirty="0">
                <a:latin typeface="+mj-lt"/>
              </a:rPr>
              <a:t>l (la productivité d’un travailleur en Esat est inférieure à 1/3 à celle d’un travailleur ordinaire) :</a:t>
            </a:r>
          </a:p>
          <a:p>
            <a:pPr marL="171450" indent="-171450" algn="just">
              <a:lnSpc>
                <a:spcPts val="1200"/>
              </a:lnSpc>
              <a:spcAft>
                <a:spcPts val="200"/>
              </a:spcAft>
              <a:buFont typeface="Arial" panose="020B0604020202020204" pitchFamily="34" charset="0"/>
              <a:buChar char="•"/>
            </a:pPr>
            <a:endParaRPr lang="fr-FR" sz="1200" dirty="0">
              <a:latin typeface="+mj-lt"/>
            </a:endParaRPr>
          </a:p>
          <a:p>
            <a:pPr marL="171450" indent="-171450" algn="just">
              <a:lnSpc>
                <a:spcPts val="1200"/>
              </a:lnSpc>
              <a:spcAft>
                <a:spcPts val="200"/>
              </a:spcAft>
              <a:buFont typeface="Arial" panose="020B0604020202020204" pitchFamily="34" charset="0"/>
              <a:buChar char="•"/>
            </a:pPr>
            <a:r>
              <a:rPr lang="fr-FR" sz="1200" dirty="0">
                <a:latin typeface="+mj-lt"/>
              </a:rPr>
              <a:t>L’analyse de la productivité moyenne constatée approchée par la valeur ajoutée aux ETP semble indiquer une cohérence entre le public accueilli et la législation en vigueur (21 000 € de VA / ETP soit un tiers de la productivité moyenne des PME). </a:t>
            </a:r>
          </a:p>
          <a:p>
            <a:pPr marL="171450" indent="-171450" algn="just">
              <a:lnSpc>
                <a:spcPts val="1200"/>
              </a:lnSpc>
              <a:spcAft>
                <a:spcPts val="200"/>
              </a:spcAft>
              <a:buFont typeface="Arial" panose="020B0604020202020204" pitchFamily="34" charset="0"/>
              <a:buChar char="•"/>
            </a:pPr>
            <a:endParaRPr lang="fr-FR" sz="1200" dirty="0">
              <a:latin typeface="+mj-lt"/>
            </a:endParaRPr>
          </a:p>
          <a:p>
            <a:pPr marL="171450" indent="-171450" algn="just">
              <a:lnSpc>
                <a:spcPts val="1200"/>
              </a:lnSpc>
              <a:spcAft>
                <a:spcPts val="200"/>
              </a:spcAft>
              <a:buFont typeface="Arial" panose="020B0604020202020204" pitchFamily="34" charset="0"/>
              <a:buChar char="•"/>
            </a:pPr>
            <a:r>
              <a:rPr lang="fr-FR" sz="1200" dirty="0">
                <a:latin typeface="+mj-lt"/>
              </a:rPr>
              <a:t>Même si cette moyenne masque une forte dispersion, avec des Esat qui atteignent les niveaux observés sur les PME les moins productives. </a:t>
            </a:r>
          </a:p>
          <a:p>
            <a:endParaRPr lang="fr-FR" dirty="0"/>
          </a:p>
        </p:txBody>
      </p:sp>
    </p:spTree>
    <p:extLst>
      <p:ext uri="{BB962C8B-B14F-4D97-AF65-F5344CB8AC3E}">
        <p14:creationId xmlns:p14="http://schemas.microsoft.com/office/powerpoint/2010/main" val="2559720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444F9034-5380-4311-BDD7-ECDF0886368E}"/>
              </a:ext>
            </a:extLst>
          </p:cNvPr>
          <p:cNvSpPr>
            <a:spLocks noGrp="1"/>
          </p:cNvSpPr>
          <p:nvPr>
            <p:ph type="title"/>
          </p:nvPr>
        </p:nvSpPr>
        <p:spPr/>
        <p:txBody>
          <a:bodyPr>
            <a:normAutofit/>
          </a:bodyPr>
          <a:lstStyle/>
          <a:p>
            <a:pPr marL="0" indent="0">
              <a:buNone/>
            </a:pPr>
            <a:r>
              <a:rPr lang="fr-FR" altLang="fr-FR" sz="2000" b="1" dirty="0">
                <a:solidFill>
                  <a:srgbClr val="585858"/>
                </a:solidFill>
                <a:latin typeface="Marianne" panose="02000000000000000000" pitchFamily="2" charset="0"/>
              </a:rPr>
              <a:t>2. Les effets du plan de transformation des Esat ne se matérialisent encore que partiellement </a:t>
            </a:r>
            <a:br>
              <a:rPr lang="fr-FR" altLang="fr-FR" sz="2000" b="1" dirty="0">
                <a:solidFill>
                  <a:srgbClr val="585858"/>
                </a:solidFill>
                <a:latin typeface="Marianne" panose="02000000000000000000" pitchFamily="2" charset="0"/>
              </a:rPr>
            </a:br>
            <a:endParaRPr lang="fr-FR" sz="2000" dirty="0"/>
          </a:p>
        </p:txBody>
      </p:sp>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Tree>
    <p:extLst>
      <p:ext uri="{BB962C8B-B14F-4D97-AF65-F5344CB8AC3E}">
        <p14:creationId xmlns:p14="http://schemas.microsoft.com/office/powerpoint/2010/main" val="2742653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7</a:t>
            </a:fld>
            <a:endParaRPr lang="fr-FR" dirty="0"/>
          </a:p>
        </p:txBody>
      </p:sp>
      <p:sp>
        <p:nvSpPr>
          <p:cNvPr id="5" name="Titre 4">
            <a:extLst>
              <a:ext uri="{FF2B5EF4-FFF2-40B4-BE49-F238E27FC236}">
                <a16:creationId xmlns:a16="http://schemas.microsoft.com/office/drawing/2014/main" id="{968057DD-DF04-42FC-966F-930042861723}"/>
              </a:ext>
            </a:extLst>
          </p:cNvPr>
          <p:cNvSpPr>
            <a:spLocks noGrp="1"/>
          </p:cNvSpPr>
          <p:nvPr>
            <p:ph type="title"/>
          </p:nvPr>
        </p:nvSpPr>
        <p:spPr/>
        <p:txBody>
          <a:bodyPr>
            <a:noAutofit/>
          </a:bodyPr>
          <a:lstStyle/>
          <a:p>
            <a:r>
              <a:rPr lang="fr-FR" sz="1200" dirty="0">
                <a:cs typeface="Times New Roman" panose="02020603050405020304" pitchFamily="18" charset="0"/>
              </a:rPr>
              <a:t>Le rapport IGF-IGAS 2019, qui est venu conforter les Esat, tout en ouvrant la voie à des transformations, n’a pas réduit la polarisation des positions des acteurs</a:t>
            </a:r>
          </a:p>
        </p:txBody>
      </p:sp>
      <p:sp>
        <p:nvSpPr>
          <p:cNvPr id="8" name="ZoneTexte 7">
            <a:extLst>
              <a:ext uri="{FF2B5EF4-FFF2-40B4-BE49-F238E27FC236}">
                <a16:creationId xmlns:a16="http://schemas.microsoft.com/office/drawing/2014/main" id="{E3087F1A-28DE-4F58-9D58-D2144CC3CBCA}"/>
              </a:ext>
            </a:extLst>
          </p:cNvPr>
          <p:cNvSpPr txBox="1"/>
          <p:nvPr/>
        </p:nvSpPr>
        <p:spPr>
          <a:xfrm>
            <a:off x="-57761" y="1309115"/>
            <a:ext cx="8789200" cy="1068192"/>
          </a:xfrm>
          <a:prstGeom prst="rect">
            <a:avLst/>
          </a:prstGeom>
        </p:spPr>
        <p:txBody>
          <a:bodyPr vert="horz" wrap="square" lIns="95636" tIns="47818" rIns="95636" bIns="47818" rtlCol="0" anchor="ctr">
            <a:noAutofit/>
          </a:bodyPr>
          <a:lstStyle/>
          <a:p>
            <a:pPr marL="457200" lvl="1" algn="just">
              <a:spcBef>
                <a:spcPts val="0"/>
              </a:spcBef>
              <a:spcAft>
                <a:spcPts val="0"/>
              </a:spcAft>
              <a:buClr>
                <a:srgbClr val="008000"/>
              </a:buClr>
              <a:buSzPts val="1200"/>
              <a:tabLst>
                <a:tab pos="228600" algn="l"/>
              </a:tabLst>
            </a:pPr>
            <a:r>
              <a:rPr lang="fr-FR" sz="1050" dirty="0">
                <a:solidFill>
                  <a:schemeClr val="tx2">
                    <a:lumMod val="50000"/>
                  </a:schemeClr>
                </a:solidFill>
                <a:latin typeface="Marianne" panose="02000000000000000000" pitchFamily="2" charset="0"/>
                <a:cs typeface="Arial" panose="020B0604020202020204" pitchFamily="34" charset="0"/>
              </a:rPr>
              <a:t>Certains acteurs sont attachés à l’Esat comme lieu de sociabilisation pour des personnes handicapées qui seraient sinon maintenues à domicile/en établissement mais sans emploi….et qui vivent toute réforme complémentaire comme une attaque du modèle </a:t>
            </a:r>
          </a:p>
          <a:p>
            <a:pPr marL="457200" lvl="1" algn="just">
              <a:spcBef>
                <a:spcPts val="0"/>
              </a:spcBef>
              <a:spcAft>
                <a:spcPts val="0"/>
              </a:spcAft>
              <a:buClr>
                <a:srgbClr val="008000"/>
              </a:buClr>
              <a:buSzPts val="1200"/>
              <a:tabLst>
                <a:tab pos="228600" algn="l"/>
              </a:tabLst>
            </a:pPr>
            <a:r>
              <a:rPr lang="fr-FR" sz="1050" dirty="0">
                <a:solidFill>
                  <a:schemeClr val="tx2">
                    <a:lumMod val="50000"/>
                  </a:schemeClr>
                </a:solidFill>
                <a:latin typeface="Marianne" panose="02000000000000000000" pitchFamily="2" charset="0"/>
                <a:cs typeface="Arial" panose="020B0604020202020204" pitchFamily="34" charset="0"/>
              </a:rPr>
              <a:t>D’autres sont opposés à un Esat vu comme enfermant convaincus qu’une démarche plus inclusive peut fonctionner, et que la divergence des droits des « usagers » d’Esat/salariés doit donc disparaître par principe. Cette vision est celle de l’ONU.  </a:t>
            </a:r>
          </a:p>
          <a:p>
            <a:pPr marL="457200" lvl="1" algn="just">
              <a:spcBef>
                <a:spcPts val="0"/>
              </a:spcBef>
              <a:spcAft>
                <a:spcPts val="0"/>
              </a:spcAft>
              <a:buClr>
                <a:srgbClr val="008000"/>
              </a:buClr>
              <a:buSzPts val="1200"/>
              <a:tabLst>
                <a:tab pos="228600" algn="l"/>
              </a:tabLst>
            </a:pPr>
            <a:endParaRPr lang="fr-FR" sz="1800" dirty="0">
              <a:latin typeface="Cambria" panose="02040503050406030204" pitchFamily="18" charset="0"/>
              <a:cs typeface="Arial" panose="020B0604020202020204" pitchFamily="34" charset="0"/>
            </a:endParaRPr>
          </a:p>
        </p:txBody>
      </p:sp>
      <p:pic>
        <p:nvPicPr>
          <p:cNvPr id="10" name="Image 9">
            <a:extLst>
              <a:ext uri="{FF2B5EF4-FFF2-40B4-BE49-F238E27FC236}">
                <a16:creationId xmlns:a16="http://schemas.microsoft.com/office/drawing/2014/main" id="{78AFA4D3-FA11-4B54-90D5-137EECE8EB5B}"/>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
        <p:nvSpPr>
          <p:cNvPr id="7" name="ZoneTexte 6">
            <a:extLst>
              <a:ext uri="{FF2B5EF4-FFF2-40B4-BE49-F238E27FC236}">
                <a16:creationId xmlns:a16="http://schemas.microsoft.com/office/drawing/2014/main" id="{D0626B61-EFF6-42CD-9816-7FD851162798}"/>
              </a:ext>
            </a:extLst>
          </p:cNvPr>
          <p:cNvSpPr txBox="1"/>
          <p:nvPr/>
        </p:nvSpPr>
        <p:spPr>
          <a:xfrm>
            <a:off x="-21392" y="2791538"/>
            <a:ext cx="8820150" cy="1813555"/>
          </a:xfrm>
          <a:prstGeom prst="rect">
            <a:avLst/>
          </a:prstGeom>
        </p:spPr>
        <p:txBody>
          <a:bodyPr vert="horz" wrap="square" lIns="95636" tIns="47818" rIns="95636" bIns="47818" rtlCol="0" anchor="ctr">
            <a:noAutofit/>
          </a:bodyPr>
          <a:lstStyle/>
          <a:p>
            <a:pPr marL="344603" lvl="2" algn="just"/>
            <a:r>
              <a:rPr lang="fr-FR" sz="1200" b="1" dirty="0">
                <a:solidFill>
                  <a:srgbClr val="008000"/>
                </a:solidFill>
                <a:latin typeface="Marianne" panose="02000000000000000000" pitchFamily="2" charset="0"/>
                <a:cs typeface="Arial" panose="020B0604020202020204" pitchFamily="34" charset="0"/>
              </a:rPr>
              <a:t>Dans ce cadre, le gouvernement s’interroge sur la possibilité de faire converger les droits des TH d’Esat avec les salariés au moins sur la rémunération: 100% du SMIC (avec une grille de répartition de la hausse de financement 85% Etat-15% Esat). Quels impacts: </a:t>
            </a:r>
          </a:p>
          <a:p>
            <a:pPr marL="1959381" lvl="3" indent="-285750" algn="just">
              <a:buFont typeface="Arial" panose="020B0604020202020204" pitchFamily="34" charset="0"/>
              <a:buChar char="•"/>
            </a:pPr>
            <a:r>
              <a:rPr lang="fr-FR" sz="1200" b="1" dirty="0">
                <a:solidFill>
                  <a:srgbClr val="008000"/>
                </a:solidFill>
                <a:latin typeface="Marianne" panose="02000000000000000000" pitchFamily="2" charset="0"/>
                <a:cs typeface="Arial" panose="020B0604020202020204" pitchFamily="34" charset="0"/>
              </a:rPr>
              <a:t>pour les travailleurs handicapés, au vu de la structure des ressources mixant rémunération et allocations ? </a:t>
            </a:r>
          </a:p>
          <a:p>
            <a:pPr marL="1959381" lvl="3" indent="-285750" algn="just">
              <a:buFont typeface="Arial" panose="020B0604020202020204" pitchFamily="34" charset="0"/>
              <a:buChar char="•"/>
            </a:pPr>
            <a:r>
              <a:rPr lang="fr-FR" sz="1200" b="1" dirty="0">
                <a:solidFill>
                  <a:srgbClr val="008000"/>
                </a:solidFill>
                <a:latin typeface="Marianne" panose="02000000000000000000" pitchFamily="2" charset="0"/>
                <a:cs typeface="Arial" panose="020B0604020202020204" pitchFamily="34" charset="0"/>
              </a:rPr>
              <a:t>pour les Esat, qui verront leurs coûts du travail augmenter? </a:t>
            </a:r>
          </a:p>
          <a:p>
            <a:pPr marL="1959381" lvl="3" indent="-285750" algn="just">
              <a:buFont typeface="Arial" panose="020B0604020202020204" pitchFamily="34" charset="0"/>
              <a:buChar char="•"/>
            </a:pPr>
            <a:r>
              <a:rPr lang="fr-FR" sz="1200" b="1" dirty="0">
                <a:solidFill>
                  <a:srgbClr val="008000"/>
                </a:solidFill>
                <a:latin typeface="Marianne" panose="02000000000000000000" pitchFamily="2" charset="0"/>
                <a:cs typeface="Arial" panose="020B0604020202020204" pitchFamily="34" charset="0"/>
              </a:rPr>
              <a:t>pour les finances publiques? </a:t>
            </a:r>
            <a:endParaRPr lang="fr-FR" sz="1400" dirty="0">
              <a:latin typeface="Marianne" panose="02000000000000000000" pitchFamily="2" charset="0"/>
            </a:endParaRPr>
          </a:p>
        </p:txBody>
      </p:sp>
      <p:sp>
        <p:nvSpPr>
          <p:cNvPr id="9" name="Titre 4">
            <a:extLst>
              <a:ext uri="{FF2B5EF4-FFF2-40B4-BE49-F238E27FC236}">
                <a16:creationId xmlns:a16="http://schemas.microsoft.com/office/drawing/2014/main" id="{A9D24A61-3415-42FF-BB81-97469C2E8B5C}"/>
              </a:ext>
            </a:extLst>
          </p:cNvPr>
          <p:cNvSpPr txBox="1">
            <a:spLocks/>
          </p:cNvSpPr>
          <p:nvPr/>
        </p:nvSpPr>
        <p:spPr>
          <a:xfrm>
            <a:off x="323850" y="2377307"/>
            <a:ext cx="8496300"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r>
              <a:rPr lang="fr-FR" sz="1200" dirty="0">
                <a:cs typeface="Times New Roman" panose="02020603050405020304" pitchFamily="18" charset="0"/>
              </a:rPr>
              <a:t>Le plan de transformation du secteur, largement inspiré du rapport de 2019, peine encore à produire ses effets, notamment quant à une meilleure sécurisation des transitions professionnelles </a:t>
            </a:r>
          </a:p>
        </p:txBody>
      </p:sp>
      <p:sp>
        <p:nvSpPr>
          <p:cNvPr id="2" name="Rectangle 1">
            <a:extLst>
              <a:ext uri="{FF2B5EF4-FFF2-40B4-BE49-F238E27FC236}">
                <a16:creationId xmlns:a16="http://schemas.microsoft.com/office/drawing/2014/main" id="{DD66906E-8729-42F1-A8AE-0383FE9A3E80}"/>
              </a:ext>
            </a:extLst>
          </p:cNvPr>
          <p:cNvSpPr/>
          <p:nvPr/>
        </p:nvSpPr>
        <p:spPr>
          <a:xfrm>
            <a:off x="345242" y="2997926"/>
            <a:ext cx="8407589" cy="137321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Tree>
    <p:extLst>
      <p:ext uri="{BB962C8B-B14F-4D97-AF65-F5344CB8AC3E}">
        <p14:creationId xmlns:p14="http://schemas.microsoft.com/office/powerpoint/2010/main" val="3705570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prstClr val="black"/>
                </a:solidFill>
                <a:effectLst/>
                <a:uLnTx/>
                <a:uFillTx/>
                <a:latin typeface="Mariann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fr-FR" sz="750" b="1" i="0" u="none" strike="noStrike" kern="1200" cap="none" spc="0" normalizeH="0" baseline="0" noProof="0" dirty="0">
              <a:ln>
                <a:noFill/>
              </a:ln>
              <a:solidFill>
                <a:prstClr val="black"/>
              </a:solidFill>
              <a:effectLst/>
              <a:uLnTx/>
              <a:uFillTx/>
              <a:latin typeface="Marianne"/>
              <a:ea typeface="+mn-ea"/>
              <a:cs typeface="+mn-cs"/>
            </a:endParaRPr>
          </a:p>
        </p:txBody>
      </p:sp>
      <p:sp>
        <p:nvSpPr>
          <p:cNvPr id="5" name="Titre 4">
            <a:extLst>
              <a:ext uri="{FF2B5EF4-FFF2-40B4-BE49-F238E27FC236}">
                <a16:creationId xmlns:a16="http://schemas.microsoft.com/office/drawing/2014/main" id="{968057DD-DF04-42FC-966F-930042861723}"/>
              </a:ext>
            </a:extLst>
          </p:cNvPr>
          <p:cNvSpPr>
            <a:spLocks noGrp="1"/>
          </p:cNvSpPr>
          <p:nvPr>
            <p:ph type="title"/>
          </p:nvPr>
        </p:nvSpPr>
        <p:spPr>
          <a:xfrm>
            <a:off x="88689" y="647862"/>
            <a:ext cx="8496300" cy="539991"/>
          </a:xfrm>
        </p:spPr>
        <p:txBody>
          <a:bodyPr>
            <a:noAutofit/>
          </a:bodyPr>
          <a:lstStyle/>
          <a:p>
            <a:pPr algn="just"/>
            <a:r>
              <a:rPr lang="fr-FR" sz="1200" dirty="0"/>
              <a:t>Pour répondre à ces demandes, la mission a rencontré plus de 250 interlocuteurs, mobilisé plusieurs sources de données administratives et financières, malgré certaines difficultés rencontrées. </a:t>
            </a:r>
          </a:p>
        </p:txBody>
      </p:sp>
      <p:sp>
        <p:nvSpPr>
          <p:cNvPr id="8" name="ZoneTexte 7">
            <a:extLst>
              <a:ext uri="{FF2B5EF4-FFF2-40B4-BE49-F238E27FC236}">
                <a16:creationId xmlns:a16="http://schemas.microsoft.com/office/drawing/2014/main" id="{E3087F1A-28DE-4F58-9D58-D2144CC3CBCA}"/>
              </a:ext>
            </a:extLst>
          </p:cNvPr>
          <p:cNvSpPr txBox="1"/>
          <p:nvPr/>
        </p:nvSpPr>
        <p:spPr>
          <a:xfrm>
            <a:off x="-79277" y="1100380"/>
            <a:ext cx="8789200" cy="3564610"/>
          </a:xfrm>
          <a:prstGeom prst="rect">
            <a:avLst/>
          </a:prstGeom>
        </p:spPr>
        <p:txBody>
          <a:bodyPr vert="horz" wrap="square" lIns="95636" tIns="47818" rIns="95636" bIns="47818" rtlCol="0" anchor="ctr">
            <a:noAutofit/>
          </a:bodyPr>
          <a:lstStyle/>
          <a:p>
            <a:pPr marL="457200" marR="0" lvl="1" indent="0" algn="just" defTabSz="685800" rtl="0" eaLnBrk="1" fontAlgn="auto" latinLnBrk="0" hangingPunct="1">
              <a:lnSpc>
                <a:spcPct val="100000"/>
              </a:lnSpc>
              <a:spcBef>
                <a:spcPts val="0"/>
              </a:spcBef>
              <a:spcAft>
                <a:spcPts val="0"/>
              </a:spcAft>
              <a:buClr>
                <a:srgbClr val="008000"/>
              </a:buClr>
              <a:buSzPts val="1200"/>
              <a:buFontTx/>
              <a:buNone/>
              <a:tabLst>
                <a:tab pos="228600" algn="l"/>
              </a:tabLst>
              <a:defRPr/>
            </a:pPr>
            <a:r>
              <a:rPr kumimoji="0" lang="fr-FR" sz="1050" b="1" i="0" u="none" strike="noStrike" kern="1200" cap="none" spc="0" normalizeH="0" baseline="0" noProof="0" dirty="0">
                <a:ln>
                  <a:noFill/>
                </a:ln>
                <a:solidFill>
                  <a:srgbClr val="A5A5A5">
                    <a:lumMod val="50000"/>
                  </a:srgbClr>
                </a:solidFill>
                <a:effectLst/>
                <a:uLnTx/>
                <a:uFillTx/>
                <a:latin typeface="Marianne" panose="02000000000000000000" pitchFamily="2" charset="0"/>
                <a:ea typeface="+mn-ea"/>
                <a:cs typeface="Arial" panose="020B0604020202020204" pitchFamily="34" charset="0"/>
              </a:rPr>
              <a:t>Plus de 250 personnes rencontrées au niveau national comme au local : </a:t>
            </a:r>
            <a:endParaRPr lang="fr-FR" sz="1050" dirty="0">
              <a:solidFill>
                <a:srgbClr val="A5A5A5">
                  <a:lumMod val="50000"/>
                </a:srgbClr>
              </a:solidFill>
              <a:latin typeface="Marianne" panose="02000000000000000000" pitchFamily="2" charset="0"/>
              <a:cs typeface="Arial" panose="020B0604020202020204" pitchFamily="34" charset="0"/>
            </a:endParaRPr>
          </a:p>
          <a:p>
            <a:pPr marL="628650" marR="0" lvl="1" indent="-171450" algn="just" defTabSz="685800" rtl="0" eaLnBrk="1" fontAlgn="auto" latinLnBrk="0" hangingPunct="1">
              <a:lnSpc>
                <a:spcPct val="100000"/>
              </a:lnSpc>
              <a:spcBef>
                <a:spcPts val="0"/>
              </a:spcBef>
              <a:spcAft>
                <a:spcPts val="0"/>
              </a:spcAf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Audition au niveau national de l’ensemble des grandes têtes de réseau intervenant dans le champ des Esat;</a:t>
            </a:r>
          </a:p>
          <a:p>
            <a:pPr marL="628650" marR="0" lvl="1" indent="-171450" algn="just" defTabSz="685800" rtl="0" eaLnBrk="1" fontAlgn="auto" latinLnBrk="0" hangingPunct="1">
              <a:lnSpc>
                <a:spcPct val="100000"/>
              </a:lnSpc>
              <a:spcBef>
                <a:spcPts val="0"/>
              </a:spcBef>
              <a:spcAft>
                <a:spcPts val="0"/>
              </a:spcAf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16 équipes d’Esat auditionnées et 8 Esat visités, ainsi qu’une entreprise adaptée ;</a:t>
            </a:r>
          </a:p>
          <a:p>
            <a:pPr marL="628650" marR="0" lvl="1" indent="-171450" algn="just" defTabSz="685800" rtl="0" eaLnBrk="1" fontAlgn="auto" latinLnBrk="0" hangingPunct="1">
              <a:lnSpc>
                <a:spcPct val="100000"/>
              </a:lnSpc>
              <a:spcBef>
                <a:spcPts val="0"/>
              </a:spcBef>
              <a:spcAft>
                <a:spcPts val="0"/>
              </a:spcAf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Dans le cadre des visites d’Esat, auditions collectives organisées avec des travailleurs en situation de handicap ainsi que, parallèlement, avec des moniteurs et membres de l’équipe médico-sociale ;</a:t>
            </a:r>
          </a:p>
          <a:p>
            <a:pPr marL="628650" marR="0" lvl="1" indent="-171450" algn="just" defTabSz="685800" rtl="0" eaLnBrk="1" fontAlgn="auto" latinLnBrk="0" hangingPunct="1">
              <a:lnSpc>
                <a:spcPct val="100000"/>
              </a:lnSpc>
              <a:spcBef>
                <a:spcPts val="0"/>
              </a:spcBef>
              <a:spcAft>
                <a:spcPts val="0"/>
              </a:spcAft>
              <a:buClr>
                <a:srgbClr val="008000"/>
              </a:buClr>
              <a:buSzPts val="1200"/>
              <a:buFont typeface="Wingdings" panose="05000000000000000000" pitchFamily="2" charset="2"/>
              <a:buChar char="v"/>
              <a:tabLst>
                <a:tab pos="228600" algn="l"/>
              </a:tabLst>
              <a:defRPr/>
            </a:pPr>
            <a:r>
              <a:rPr kumimoji="0" lang="fr-FR" sz="1050" b="0" i="0" u="none" strike="noStrike" kern="1200" cap="none" spc="0" normalizeH="0" baseline="0" noProof="0" dirty="0">
                <a:ln>
                  <a:noFill/>
                </a:ln>
                <a:solidFill>
                  <a:srgbClr val="A5A5A5">
                    <a:lumMod val="50000"/>
                  </a:srgbClr>
                </a:solidFill>
                <a:effectLst/>
                <a:uLnTx/>
                <a:uFillTx/>
                <a:latin typeface="Marianne" panose="02000000000000000000" pitchFamily="2" charset="0"/>
                <a:ea typeface="+mn-ea"/>
                <a:cs typeface="Arial" panose="020B0604020202020204" pitchFamily="34" charset="0"/>
              </a:rPr>
              <a:t>6 ARS, 5 MDPH et 2 </a:t>
            </a:r>
            <a:r>
              <a:rPr lang="fr-FR" sz="1050" dirty="0">
                <a:solidFill>
                  <a:srgbClr val="A5A5A5">
                    <a:lumMod val="50000"/>
                  </a:srgbClr>
                </a:solidFill>
                <a:latin typeface="Marianne" panose="02000000000000000000" pitchFamily="2" charset="0"/>
                <a:cs typeface="Arial" panose="020B0604020202020204" pitchFamily="34" charset="0"/>
              </a:rPr>
              <a:t>directions départementales </a:t>
            </a:r>
            <a:r>
              <a:rPr lang="fr-FR" sz="1050" dirty="0" err="1">
                <a:solidFill>
                  <a:srgbClr val="A5A5A5">
                    <a:lumMod val="50000"/>
                  </a:srgbClr>
                </a:solidFill>
                <a:latin typeface="Marianne" panose="02000000000000000000" pitchFamily="2" charset="0"/>
                <a:cs typeface="Arial" panose="020B0604020202020204" pitchFamily="34" charset="0"/>
              </a:rPr>
              <a:t>Cap’Emploi</a:t>
            </a:r>
            <a:r>
              <a:rPr lang="fr-FR" sz="1050" dirty="0">
                <a:solidFill>
                  <a:srgbClr val="A5A5A5">
                    <a:lumMod val="50000"/>
                  </a:srgbClr>
                </a:solidFill>
                <a:latin typeface="Marianne" panose="02000000000000000000" pitchFamily="2" charset="0"/>
                <a:cs typeface="Arial" panose="020B0604020202020204" pitchFamily="34" charset="0"/>
              </a:rPr>
              <a:t> auditionnées. </a:t>
            </a:r>
            <a:endParaRPr kumimoji="0" lang="fr-FR" sz="1050" b="0" i="0" u="none" strike="noStrike" kern="1200" cap="none" spc="0" normalizeH="0" baseline="0" noProof="0" dirty="0">
              <a:ln>
                <a:noFill/>
              </a:ln>
              <a:solidFill>
                <a:srgbClr val="A5A5A5">
                  <a:lumMod val="50000"/>
                </a:srgbClr>
              </a:solidFill>
              <a:effectLst/>
              <a:uLnTx/>
              <a:uFillTx/>
              <a:latin typeface="Marianne" panose="02000000000000000000" pitchFamily="2" charset="0"/>
              <a:ea typeface="+mn-ea"/>
              <a:cs typeface="Arial" panose="020B0604020202020204" pitchFamily="34" charset="0"/>
            </a:endParaRPr>
          </a:p>
          <a:p>
            <a:pPr marL="457200" lvl="1" algn="just">
              <a:buClr>
                <a:srgbClr val="008000"/>
              </a:buClr>
              <a:buSzPts val="1200"/>
              <a:tabLst>
                <a:tab pos="228600" algn="l"/>
              </a:tabLst>
              <a:defRPr/>
            </a:pPr>
            <a:endParaRPr lang="fr-FR" sz="1050" b="1" dirty="0">
              <a:solidFill>
                <a:srgbClr val="A5A5A5">
                  <a:lumMod val="50000"/>
                </a:srgbClr>
              </a:solidFill>
              <a:latin typeface="Marianne" panose="02000000000000000000" pitchFamily="2" charset="0"/>
              <a:cs typeface="Arial" panose="020B0604020202020204" pitchFamily="34" charset="0"/>
            </a:endParaRPr>
          </a:p>
          <a:p>
            <a:pPr marL="457200" lvl="1" algn="just">
              <a:buClr>
                <a:srgbClr val="008000"/>
              </a:buClr>
              <a:buSzPts val="1200"/>
              <a:tabLst>
                <a:tab pos="228600" algn="l"/>
              </a:tabLst>
              <a:defRPr/>
            </a:pPr>
            <a:r>
              <a:rPr lang="fr-FR" sz="1050" b="1" dirty="0">
                <a:solidFill>
                  <a:srgbClr val="A5A5A5">
                    <a:lumMod val="50000"/>
                  </a:srgbClr>
                </a:solidFill>
                <a:latin typeface="Marianne" panose="02000000000000000000" pitchFamily="2" charset="0"/>
                <a:cs typeface="Arial" panose="020B0604020202020204" pitchFamily="34" charset="0"/>
              </a:rPr>
              <a:t>Plusieurs sources de données mobilisées, parfois de manière inédite :</a:t>
            </a:r>
          </a:p>
          <a:p>
            <a:pPr marL="628650" lvl="1" indent="-171450" algn="jus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Mobilisation des données financières de la CNSA concernant les Esat, avec une restitution pour la première fois de leur situation financière de manière consolidée ;</a:t>
            </a:r>
          </a:p>
          <a:p>
            <a:pPr marL="628650" lvl="1" indent="-171450" algn="jus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Exploitation des données administratives de l’ASP, notamment sur les dispersions de rémunération et le recours ou non à des accessoires de rémunération (intéressement) ;</a:t>
            </a:r>
          </a:p>
          <a:p>
            <a:pPr marL="628650" lvl="1" indent="-171450" algn="jus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Réalisation par la </a:t>
            </a:r>
            <a:r>
              <a:rPr lang="fr-FR" sz="1050" dirty="0" err="1">
                <a:solidFill>
                  <a:srgbClr val="A5A5A5">
                    <a:lumMod val="50000"/>
                  </a:srgbClr>
                </a:solidFill>
                <a:latin typeface="Marianne" panose="02000000000000000000" pitchFamily="2" charset="0"/>
                <a:cs typeface="Arial" panose="020B0604020202020204" pitchFamily="34" charset="0"/>
              </a:rPr>
              <a:t>Cnav</a:t>
            </a:r>
            <a:r>
              <a:rPr lang="fr-FR" sz="1050" dirty="0">
                <a:solidFill>
                  <a:srgbClr val="A5A5A5">
                    <a:lumMod val="50000"/>
                  </a:srgbClr>
                </a:solidFill>
                <a:latin typeface="Marianne" panose="02000000000000000000" pitchFamily="2" charset="0"/>
                <a:cs typeface="Arial" panose="020B0604020202020204" pitchFamily="34" charset="0"/>
              </a:rPr>
              <a:t> à la demande de la mission d’une photographie des retraités récents ayant travaillé en Esat et d’une modélisation financière des effets de la réforme à court, moyen et long terme sur les droits à retraite ;</a:t>
            </a:r>
          </a:p>
          <a:p>
            <a:pPr marL="628650" lvl="1" indent="-171450" algn="jus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Exploitation des travaux de simulation de la </a:t>
            </a:r>
            <a:r>
              <a:rPr lang="fr-FR" sz="1050" dirty="0" err="1">
                <a:solidFill>
                  <a:srgbClr val="A5A5A5">
                    <a:lumMod val="50000"/>
                  </a:srgbClr>
                </a:solidFill>
                <a:latin typeface="Marianne" panose="02000000000000000000" pitchFamily="2" charset="0"/>
                <a:cs typeface="Arial" panose="020B0604020202020204" pitchFamily="34" charset="0"/>
              </a:rPr>
              <a:t>Cnaf</a:t>
            </a:r>
            <a:r>
              <a:rPr lang="fr-FR" sz="1050" dirty="0">
                <a:solidFill>
                  <a:srgbClr val="A5A5A5">
                    <a:lumMod val="50000"/>
                  </a:srgbClr>
                </a:solidFill>
                <a:latin typeface="Marianne" panose="02000000000000000000" pitchFamily="2" charset="0"/>
                <a:cs typeface="Arial" panose="020B0604020202020204" pitchFamily="34" charset="0"/>
              </a:rPr>
              <a:t> et de la Drees sur une mesure de hausse de la rémunération du travail en Esat ;</a:t>
            </a:r>
          </a:p>
          <a:p>
            <a:pPr marL="628650" lvl="1" indent="-171450" algn="just">
              <a:buClr>
                <a:srgbClr val="008000"/>
              </a:buClr>
              <a:buSzPts val="1200"/>
              <a:buFont typeface="Wingdings" panose="05000000000000000000" pitchFamily="2" charset="2"/>
              <a:buChar char="v"/>
              <a:tabLst>
                <a:tab pos="228600" algn="l"/>
              </a:tabLst>
              <a:defRPr/>
            </a:pPr>
            <a:r>
              <a:rPr lang="fr-FR" sz="1050" dirty="0">
                <a:solidFill>
                  <a:srgbClr val="A5A5A5">
                    <a:lumMod val="50000"/>
                  </a:srgbClr>
                </a:solidFill>
                <a:latin typeface="Marianne" panose="02000000000000000000" pitchFamily="2" charset="0"/>
                <a:cs typeface="Arial" panose="020B0604020202020204" pitchFamily="34" charset="0"/>
              </a:rPr>
              <a:t>Exploitation des données d’enquêtes du GIP plateforme de l’inclusion et, secondairement, de l’enquête </a:t>
            </a:r>
            <a:r>
              <a:rPr lang="fr-FR" sz="1050" dirty="0" err="1">
                <a:solidFill>
                  <a:srgbClr val="A5A5A5">
                    <a:lumMod val="50000"/>
                  </a:srgbClr>
                </a:solidFill>
                <a:latin typeface="Marianne" panose="02000000000000000000" pitchFamily="2" charset="0"/>
                <a:cs typeface="Arial" panose="020B0604020202020204" pitchFamily="34" charset="0"/>
              </a:rPr>
              <a:t>Andicat</a:t>
            </a:r>
            <a:r>
              <a:rPr lang="fr-FR" sz="1050" dirty="0">
                <a:solidFill>
                  <a:srgbClr val="A5A5A5">
                    <a:lumMod val="50000"/>
                  </a:srgbClr>
                </a:solidFill>
                <a:latin typeface="Marianne" panose="02000000000000000000" pitchFamily="2" charset="0"/>
                <a:cs typeface="Arial" panose="020B0604020202020204" pitchFamily="34" charset="0"/>
              </a:rPr>
              <a:t> de 2023. </a:t>
            </a:r>
          </a:p>
          <a:p>
            <a:pPr marL="457200" marR="0" lvl="1" indent="0" algn="just" fontAlgn="auto">
              <a:lnSpc>
                <a:spcPct val="100000"/>
              </a:lnSpc>
              <a:spcBef>
                <a:spcPts val="0"/>
              </a:spcBef>
              <a:spcAft>
                <a:spcPts val="0"/>
              </a:spcAft>
              <a:buClr>
                <a:srgbClr val="008000"/>
              </a:buClr>
              <a:buSzPts val="1200"/>
              <a:buFontTx/>
              <a:buNone/>
              <a:tabLst>
                <a:tab pos="228600" algn="l"/>
              </a:tabLst>
              <a:defRPr/>
            </a:pPr>
            <a:endParaRPr lang="fr-FR" sz="1050" b="1" dirty="0">
              <a:solidFill>
                <a:srgbClr val="A5A5A5">
                  <a:lumMod val="50000"/>
                </a:srgbClr>
              </a:solidFill>
              <a:latin typeface="Marianne" panose="02000000000000000000" pitchFamily="2" charset="0"/>
              <a:cs typeface="Arial" panose="020B0604020202020204" pitchFamily="34" charset="0"/>
            </a:endParaRPr>
          </a:p>
          <a:p>
            <a:pPr marL="457200" marR="0" lvl="1" indent="0" algn="just" fontAlgn="auto">
              <a:lnSpc>
                <a:spcPct val="100000"/>
              </a:lnSpc>
              <a:spcBef>
                <a:spcPts val="0"/>
              </a:spcBef>
              <a:spcAft>
                <a:spcPts val="0"/>
              </a:spcAft>
              <a:buClr>
                <a:srgbClr val="008000"/>
              </a:buClr>
              <a:buSzPts val="1200"/>
              <a:buFontTx/>
              <a:buNone/>
              <a:tabLst>
                <a:tab pos="228600" algn="l"/>
              </a:tabLst>
              <a:defRPr/>
            </a:pPr>
            <a:r>
              <a:rPr lang="fr-FR" sz="1050" b="1" dirty="0">
                <a:solidFill>
                  <a:srgbClr val="A5A5A5">
                    <a:lumMod val="50000"/>
                  </a:srgbClr>
                </a:solidFill>
                <a:latin typeface="Marianne" panose="02000000000000000000" pitchFamily="2" charset="0"/>
                <a:cs typeface="Arial" panose="020B0604020202020204" pitchFamily="34" charset="0"/>
              </a:rPr>
              <a:t>Certaines difficultés rencontrées : des données parfois incomplètes, faute de priorisation de leur remontée (par exemple, données financières des Esat non couverts par un CPOM) ; un outil Via trajectoire qui ne permet pas encore des exploitations réellement fiables (listes d’attente) ; des données d’enquête parfois anciennes (dernière enquête Drees exploitable : 2018) ; un défaut de pilotage national. </a:t>
            </a:r>
          </a:p>
        </p:txBody>
      </p:sp>
      <p:pic>
        <p:nvPicPr>
          <p:cNvPr id="10" name="Image 9">
            <a:extLst>
              <a:ext uri="{FF2B5EF4-FFF2-40B4-BE49-F238E27FC236}">
                <a16:creationId xmlns:a16="http://schemas.microsoft.com/office/drawing/2014/main" id="{78AFA4D3-FA11-4B54-90D5-137EECE8EB5B}"/>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Tree>
    <p:extLst>
      <p:ext uri="{BB962C8B-B14F-4D97-AF65-F5344CB8AC3E}">
        <p14:creationId xmlns:p14="http://schemas.microsoft.com/office/powerpoint/2010/main" val="386810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BC5902D-86A6-4C73-BA94-C2623A4D77CC}"/>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4" name="Titre 3">
            <a:extLst>
              <a:ext uri="{FF2B5EF4-FFF2-40B4-BE49-F238E27FC236}">
                <a16:creationId xmlns:a16="http://schemas.microsoft.com/office/drawing/2014/main" id="{D80BD0EE-7293-4E0D-B814-88CB31CC197C}"/>
              </a:ext>
            </a:extLst>
          </p:cNvPr>
          <p:cNvSpPr>
            <a:spLocks noGrp="1"/>
          </p:cNvSpPr>
          <p:nvPr>
            <p:ph type="title"/>
          </p:nvPr>
        </p:nvSpPr>
        <p:spPr>
          <a:xfrm>
            <a:off x="25941" y="641991"/>
            <a:ext cx="9060162" cy="539991"/>
          </a:xfrm>
        </p:spPr>
        <p:txBody>
          <a:bodyPr>
            <a:noAutofit/>
          </a:bodyPr>
          <a:lstStyle/>
          <a:p>
            <a:r>
              <a:rPr lang="fr-FR" sz="1400" dirty="0"/>
              <a:t>Les 120 000 travailleurs d’Esat disposent d’un contrat exorbitant du droit commun et d’un revenu disponible moyen compris entre 1 269 € et 1 819 € net par mois</a:t>
            </a:r>
          </a:p>
        </p:txBody>
      </p:sp>
      <p:cxnSp>
        <p:nvCxnSpPr>
          <p:cNvPr id="8" name="Connecteur droit 7">
            <a:extLst>
              <a:ext uri="{FF2B5EF4-FFF2-40B4-BE49-F238E27FC236}">
                <a16:creationId xmlns:a16="http://schemas.microsoft.com/office/drawing/2014/main" id="{5CC54FAF-C315-4BA1-9485-26EECCA5E7D5}"/>
              </a:ext>
            </a:extLst>
          </p:cNvPr>
          <p:cNvCxnSpPr>
            <a:cxnSpLocks/>
          </p:cNvCxnSpPr>
          <p:nvPr/>
        </p:nvCxnSpPr>
        <p:spPr>
          <a:xfrm>
            <a:off x="4611740" y="1221229"/>
            <a:ext cx="25047" cy="34360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Titre 4">
            <a:extLst>
              <a:ext uri="{FF2B5EF4-FFF2-40B4-BE49-F238E27FC236}">
                <a16:creationId xmlns:a16="http://schemas.microsoft.com/office/drawing/2014/main" id="{524861C5-8AD7-4982-9382-64E0C1071917}"/>
              </a:ext>
            </a:extLst>
          </p:cNvPr>
          <p:cNvSpPr txBox="1">
            <a:spLocks/>
          </p:cNvSpPr>
          <p:nvPr/>
        </p:nvSpPr>
        <p:spPr>
          <a:xfrm>
            <a:off x="4572000" y="1201175"/>
            <a:ext cx="4629907"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pPr algn="just"/>
            <a:r>
              <a:rPr lang="fr-FR" altLang="fr-FR" sz="1200" dirty="0">
                <a:solidFill>
                  <a:schemeClr val="bg1">
                    <a:lumMod val="50000"/>
                  </a:schemeClr>
                </a:solidFill>
              </a:rPr>
              <a:t>Le revenu disponible d’un travailleur en Esat à temps plein, seul et sans enfant, varie entre 1269 et 1819€ par mois (pour une rémunération directe à 10% du Smic)</a:t>
            </a:r>
            <a:endParaRPr lang="fr-FR" sz="1100" dirty="0">
              <a:solidFill>
                <a:schemeClr val="bg1">
                  <a:lumMod val="50000"/>
                </a:schemeClr>
              </a:solidFill>
            </a:endParaRPr>
          </a:p>
        </p:txBody>
      </p:sp>
      <p:sp>
        <p:nvSpPr>
          <p:cNvPr id="52" name="Titre 4">
            <a:extLst>
              <a:ext uri="{FF2B5EF4-FFF2-40B4-BE49-F238E27FC236}">
                <a16:creationId xmlns:a16="http://schemas.microsoft.com/office/drawing/2014/main" id="{AC6E3B25-3A19-477A-8C23-2090AB7D65DB}"/>
              </a:ext>
            </a:extLst>
          </p:cNvPr>
          <p:cNvSpPr txBox="1">
            <a:spLocks/>
          </p:cNvSpPr>
          <p:nvPr/>
        </p:nvSpPr>
        <p:spPr>
          <a:xfrm>
            <a:off x="0" y="1230324"/>
            <a:ext cx="4554588"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r>
              <a:rPr lang="fr-FR" altLang="fr-FR" sz="1200" dirty="0">
                <a:solidFill>
                  <a:schemeClr val="bg1">
                    <a:lumMod val="50000"/>
                  </a:schemeClr>
                </a:solidFill>
              </a:rPr>
              <a:t>Le statut des travailleurs handicapés d’Esat reste ambigu en comparaison avec le salariat</a:t>
            </a:r>
            <a:endParaRPr lang="fr-FR" sz="1100" dirty="0">
              <a:solidFill>
                <a:schemeClr val="bg1">
                  <a:lumMod val="50000"/>
                </a:schemeClr>
              </a:solidFill>
            </a:endParaRPr>
          </a:p>
        </p:txBody>
      </p:sp>
      <p:sp>
        <p:nvSpPr>
          <p:cNvPr id="55" name="ZoneTexte 54">
            <a:extLst>
              <a:ext uri="{FF2B5EF4-FFF2-40B4-BE49-F238E27FC236}">
                <a16:creationId xmlns:a16="http://schemas.microsoft.com/office/drawing/2014/main" id="{225DB775-162B-4C00-9005-B0478AD658B4}"/>
              </a:ext>
            </a:extLst>
          </p:cNvPr>
          <p:cNvSpPr txBox="1"/>
          <p:nvPr/>
        </p:nvSpPr>
        <p:spPr>
          <a:xfrm>
            <a:off x="1422" y="1920084"/>
            <a:ext cx="4606977" cy="390222"/>
          </a:xfrm>
          <a:prstGeom prst="rect">
            <a:avLst/>
          </a:prstGeom>
        </p:spPr>
        <p:txBody>
          <a:bodyPr vert="horz" wrap="square" lIns="95636" tIns="47818" rIns="95636" bIns="47818" rtlCol="0" anchor="ctr">
            <a:noAutofit/>
          </a:bodyPr>
          <a:lstStyle/>
          <a:p>
            <a:pPr marL="3175" algn="just"/>
            <a:r>
              <a:rPr lang="fr-FR" sz="1000" dirty="0">
                <a:latin typeface="Marianne" panose="02000000000000000000" pitchFamily="2" charset="0"/>
              </a:rPr>
              <a:t>Le contrat d’aide (</a:t>
            </a:r>
            <a:r>
              <a:rPr lang="fr-FR" sz="1000" dirty="0" err="1">
                <a:latin typeface="Marianne" panose="02000000000000000000" pitchFamily="2" charset="0"/>
              </a:rPr>
              <a:t>Csat</a:t>
            </a:r>
            <a:r>
              <a:rPr lang="fr-FR" sz="1000" dirty="0">
                <a:latin typeface="Marianne" panose="02000000000000000000" pitchFamily="2" charset="0"/>
              </a:rPr>
              <a:t>) s’accompagne d’une rémunération directe inférieure au Smic et ne prévoit pas de licenciement. La convergence des droits a été en partie réalisée (congés, complémentaire santé, dialogue social) mais n’est pas achevée. </a:t>
            </a:r>
          </a:p>
        </p:txBody>
      </p:sp>
      <p:sp>
        <p:nvSpPr>
          <p:cNvPr id="60" name="ZoneTexte 59">
            <a:extLst>
              <a:ext uri="{FF2B5EF4-FFF2-40B4-BE49-F238E27FC236}">
                <a16:creationId xmlns:a16="http://schemas.microsoft.com/office/drawing/2014/main" id="{865F838D-16B3-49B0-A9C4-9E6FAA406767}"/>
              </a:ext>
            </a:extLst>
          </p:cNvPr>
          <p:cNvSpPr txBox="1"/>
          <p:nvPr/>
        </p:nvSpPr>
        <p:spPr>
          <a:xfrm>
            <a:off x="570725" y="2210300"/>
            <a:ext cx="4064055" cy="390222"/>
          </a:xfrm>
          <a:prstGeom prst="rect">
            <a:avLst/>
          </a:prstGeom>
        </p:spPr>
        <p:txBody>
          <a:bodyPr vert="horz" wrap="square" lIns="95636" tIns="47818" rIns="95636" bIns="47818" rtlCol="0" anchor="ctr">
            <a:noAutofit/>
          </a:bodyPr>
          <a:lstStyle/>
          <a:p>
            <a:pPr marL="3175" algn="just"/>
            <a:endParaRPr lang="fr-FR" sz="1000" dirty="0">
              <a:latin typeface="Marianne" panose="02000000000000000000" pitchFamily="2" charset="0"/>
            </a:endParaRPr>
          </a:p>
        </p:txBody>
      </p:sp>
      <p:sp>
        <p:nvSpPr>
          <p:cNvPr id="61" name="ZoneTexte 60">
            <a:extLst>
              <a:ext uri="{FF2B5EF4-FFF2-40B4-BE49-F238E27FC236}">
                <a16:creationId xmlns:a16="http://schemas.microsoft.com/office/drawing/2014/main" id="{D2B0EE48-6DC1-41FA-8EB8-F7514CE985AC}"/>
              </a:ext>
            </a:extLst>
          </p:cNvPr>
          <p:cNvSpPr txBox="1"/>
          <p:nvPr/>
        </p:nvSpPr>
        <p:spPr>
          <a:xfrm>
            <a:off x="471340" y="2634552"/>
            <a:ext cx="4064055" cy="390222"/>
          </a:xfrm>
          <a:prstGeom prst="rect">
            <a:avLst/>
          </a:prstGeom>
        </p:spPr>
        <p:txBody>
          <a:bodyPr vert="horz" wrap="square" lIns="95636" tIns="47818" rIns="95636" bIns="47818" rtlCol="0" anchor="ctr">
            <a:noAutofit/>
          </a:bodyPr>
          <a:lstStyle/>
          <a:p>
            <a:pPr marL="3175" algn="just"/>
            <a:endParaRPr lang="fr-FR" sz="1000" dirty="0">
              <a:latin typeface="Marianne" panose="02000000000000000000" pitchFamily="2" charset="0"/>
            </a:endParaRPr>
          </a:p>
        </p:txBody>
      </p:sp>
      <p:sp>
        <p:nvSpPr>
          <p:cNvPr id="67" name="Titre 4">
            <a:extLst>
              <a:ext uri="{FF2B5EF4-FFF2-40B4-BE49-F238E27FC236}">
                <a16:creationId xmlns:a16="http://schemas.microsoft.com/office/drawing/2014/main" id="{EC73CBF4-6C06-4BEE-A89F-240159FCB3B0}"/>
              </a:ext>
            </a:extLst>
          </p:cNvPr>
          <p:cNvSpPr txBox="1">
            <a:spLocks/>
          </p:cNvSpPr>
          <p:nvPr/>
        </p:nvSpPr>
        <p:spPr>
          <a:xfrm>
            <a:off x="-35896" y="2558195"/>
            <a:ext cx="4660159"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pPr algn="just"/>
            <a:r>
              <a:rPr lang="fr-FR" altLang="fr-FR" sz="1050" dirty="0">
                <a:solidFill>
                  <a:schemeClr val="bg1">
                    <a:lumMod val="50000"/>
                  </a:schemeClr>
                </a:solidFill>
              </a:rPr>
              <a:t>Reconnaitre aux travailleurs handicapés en Esat un statut de salarié, dans une optique de plus grande égalité formelle, emporterait des effets difficilement maitrisables et qui pour certains ne leur seraient pas favorables</a:t>
            </a:r>
          </a:p>
        </p:txBody>
      </p:sp>
      <p:sp>
        <p:nvSpPr>
          <p:cNvPr id="73" name="ZoneTexte 72">
            <a:extLst>
              <a:ext uri="{FF2B5EF4-FFF2-40B4-BE49-F238E27FC236}">
                <a16:creationId xmlns:a16="http://schemas.microsoft.com/office/drawing/2014/main" id="{D854CB93-D854-4F54-82D2-7233422D8DF9}"/>
              </a:ext>
            </a:extLst>
          </p:cNvPr>
          <p:cNvSpPr txBox="1"/>
          <p:nvPr/>
        </p:nvSpPr>
        <p:spPr>
          <a:xfrm>
            <a:off x="85167" y="3446529"/>
            <a:ext cx="4472674" cy="539991"/>
          </a:xfrm>
          <a:prstGeom prst="rect">
            <a:avLst/>
          </a:prstGeom>
        </p:spPr>
        <p:txBody>
          <a:bodyPr vert="horz" wrap="square" lIns="95636" tIns="47818" rIns="95636" bIns="47818" rtlCol="0" anchor="ctr">
            <a:noAutofit/>
          </a:bodyPr>
          <a:lstStyle/>
          <a:p>
            <a:pPr marL="3175" algn="just"/>
            <a:r>
              <a:rPr lang="fr-FR" sz="1000" dirty="0">
                <a:latin typeface="Marianne" panose="02000000000000000000" pitchFamily="2" charset="0"/>
              </a:rPr>
              <a:t>Le statut de salarié implique un lien de subordination avec la direction qui n’est pas présent dans le CSAT, qui implique un pouvoir de sanction aujourd’hui absent de la relation entre Esat et travailleur. </a:t>
            </a:r>
          </a:p>
          <a:p>
            <a:pPr marL="3175" algn="just"/>
            <a:r>
              <a:rPr lang="fr-FR" sz="1000" dirty="0">
                <a:latin typeface="Marianne" panose="02000000000000000000" pitchFamily="2" charset="0"/>
              </a:rPr>
              <a:t>La conséquence serait le passage d’une rémunération au SMIC, qui produit des effets ambigus sur les personnes et bouleverse le modèle économique des Esat (cf. infra)</a:t>
            </a:r>
          </a:p>
          <a:p>
            <a:pPr marL="3175" algn="just"/>
            <a:endParaRPr lang="fr-FR" sz="1000" dirty="0">
              <a:latin typeface="Marianne" panose="02000000000000000000" pitchFamily="2" charset="0"/>
            </a:endParaRPr>
          </a:p>
        </p:txBody>
      </p:sp>
      <p:sp>
        <p:nvSpPr>
          <p:cNvPr id="74" name="ZoneTexte 73">
            <a:extLst>
              <a:ext uri="{FF2B5EF4-FFF2-40B4-BE49-F238E27FC236}">
                <a16:creationId xmlns:a16="http://schemas.microsoft.com/office/drawing/2014/main" id="{0C8DA5A2-CA77-4787-8F7E-55B5E071AD0A}"/>
              </a:ext>
            </a:extLst>
          </p:cNvPr>
          <p:cNvSpPr txBox="1"/>
          <p:nvPr/>
        </p:nvSpPr>
        <p:spPr>
          <a:xfrm>
            <a:off x="8566286" y="3472473"/>
            <a:ext cx="519817" cy="215444"/>
          </a:xfrm>
          <a:prstGeom prst="rect">
            <a:avLst/>
          </a:prstGeom>
          <a:noFill/>
        </p:spPr>
        <p:txBody>
          <a:bodyPr wrap="square" rtlCol="0">
            <a:spAutoFit/>
          </a:bodyPr>
          <a:lstStyle/>
          <a:p>
            <a:r>
              <a:rPr lang="fr-FR" sz="800" dirty="0"/>
              <a:t>1819€</a:t>
            </a:r>
          </a:p>
        </p:txBody>
      </p:sp>
      <p:sp>
        <p:nvSpPr>
          <p:cNvPr id="75" name="ZoneTexte 74">
            <a:extLst>
              <a:ext uri="{FF2B5EF4-FFF2-40B4-BE49-F238E27FC236}">
                <a16:creationId xmlns:a16="http://schemas.microsoft.com/office/drawing/2014/main" id="{F87A9296-EA0D-4616-87B9-27A00E69DA71}"/>
              </a:ext>
            </a:extLst>
          </p:cNvPr>
          <p:cNvSpPr txBox="1"/>
          <p:nvPr/>
        </p:nvSpPr>
        <p:spPr>
          <a:xfrm>
            <a:off x="8363978" y="2993344"/>
            <a:ext cx="519817" cy="215444"/>
          </a:xfrm>
          <a:prstGeom prst="rect">
            <a:avLst/>
          </a:prstGeom>
          <a:noFill/>
        </p:spPr>
        <p:txBody>
          <a:bodyPr wrap="square" rtlCol="0">
            <a:spAutoFit/>
          </a:bodyPr>
          <a:lstStyle/>
          <a:p>
            <a:r>
              <a:rPr lang="fr-FR" sz="800" dirty="0"/>
              <a:t>1601€</a:t>
            </a:r>
          </a:p>
        </p:txBody>
      </p:sp>
      <p:sp>
        <p:nvSpPr>
          <p:cNvPr id="76" name="ZoneTexte 75">
            <a:extLst>
              <a:ext uri="{FF2B5EF4-FFF2-40B4-BE49-F238E27FC236}">
                <a16:creationId xmlns:a16="http://schemas.microsoft.com/office/drawing/2014/main" id="{5AA89F35-3345-449B-91D0-292D233715B9}"/>
              </a:ext>
            </a:extLst>
          </p:cNvPr>
          <p:cNvSpPr txBox="1"/>
          <p:nvPr/>
        </p:nvSpPr>
        <p:spPr>
          <a:xfrm>
            <a:off x="8508390" y="3204843"/>
            <a:ext cx="519817" cy="215444"/>
          </a:xfrm>
          <a:prstGeom prst="rect">
            <a:avLst/>
          </a:prstGeom>
          <a:noFill/>
        </p:spPr>
        <p:txBody>
          <a:bodyPr wrap="square" rtlCol="0">
            <a:spAutoFit/>
          </a:bodyPr>
          <a:lstStyle/>
          <a:p>
            <a:r>
              <a:rPr lang="fr-FR" sz="800" dirty="0"/>
              <a:t>1705€</a:t>
            </a:r>
          </a:p>
        </p:txBody>
      </p:sp>
      <p:sp>
        <p:nvSpPr>
          <p:cNvPr id="77" name="ZoneTexte 76">
            <a:extLst>
              <a:ext uri="{FF2B5EF4-FFF2-40B4-BE49-F238E27FC236}">
                <a16:creationId xmlns:a16="http://schemas.microsoft.com/office/drawing/2014/main" id="{D30E2541-3966-44D3-8F2A-FC6F5FDDC5CC}"/>
              </a:ext>
            </a:extLst>
          </p:cNvPr>
          <p:cNvSpPr txBox="1"/>
          <p:nvPr/>
        </p:nvSpPr>
        <p:spPr>
          <a:xfrm>
            <a:off x="8294912" y="2488711"/>
            <a:ext cx="519817" cy="215444"/>
          </a:xfrm>
          <a:prstGeom prst="rect">
            <a:avLst/>
          </a:prstGeom>
          <a:noFill/>
        </p:spPr>
        <p:txBody>
          <a:bodyPr wrap="square" rtlCol="0">
            <a:spAutoFit/>
          </a:bodyPr>
          <a:lstStyle/>
          <a:p>
            <a:r>
              <a:rPr lang="fr-FR" sz="800" dirty="0"/>
              <a:t>1487€</a:t>
            </a:r>
          </a:p>
        </p:txBody>
      </p:sp>
      <p:sp>
        <p:nvSpPr>
          <p:cNvPr id="78" name="ZoneTexte 77">
            <a:extLst>
              <a:ext uri="{FF2B5EF4-FFF2-40B4-BE49-F238E27FC236}">
                <a16:creationId xmlns:a16="http://schemas.microsoft.com/office/drawing/2014/main" id="{FA364171-1A1A-4BFA-8167-B7EDDF7E315D}"/>
              </a:ext>
            </a:extLst>
          </p:cNvPr>
          <p:cNvSpPr txBox="1"/>
          <p:nvPr/>
        </p:nvSpPr>
        <p:spPr>
          <a:xfrm>
            <a:off x="8363979" y="2723790"/>
            <a:ext cx="519817" cy="215444"/>
          </a:xfrm>
          <a:prstGeom prst="rect">
            <a:avLst/>
          </a:prstGeom>
          <a:noFill/>
        </p:spPr>
        <p:txBody>
          <a:bodyPr wrap="square" rtlCol="0">
            <a:spAutoFit/>
          </a:bodyPr>
          <a:lstStyle/>
          <a:p>
            <a:r>
              <a:rPr lang="fr-FR" sz="800" dirty="0"/>
              <a:t>1572€</a:t>
            </a:r>
          </a:p>
        </p:txBody>
      </p:sp>
      <p:sp>
        <p:nvSpPr>
          <p:cNvPr id="79" name="ZoneTexte 78">
            <a:extLst>
              <a:ext uri="{FF2B5EF4-FFF2-40B4-BE49-F238E27FC236}">
                <a16:creationId xmlns:a16="http://schemas.microsoft.com/office/drawing/2014/main" id="{63A6FAF6-8336-4CBA-A06F-1F1119AACD78}"/>
              </a:ext>
            </a:extLst>
          </p:cNvPr>
          <p:cNvSpPr txBox="1"/>
          <p:nvPr/>
        </p:nvSpPr>
        <p:spPr>
          <a:xfrm>
            <a:off x="8123930" y="2267459"/>
            <a:ext cx="519817" cy="215444"/>
          </a:xfrm>
          <a:prstGeom prst="rect">
            <a:avLst/>
          </a:prstGeom>
          <a:noFill/>
        </p:spPr>
        <p:txBody>
          <a:bodyPr wrap="square" rtlCol="0">
            <a:spAutoFit/>
          </a:bodyPr>
          <a:lstStyle/>
          <a:p>
            <a:r>
              <a:rPr lang="fr-FR" sz="800" dirty="0"/>
              <a:t>1436€</a:t>
            </a:r>
          </a:p>
        </p:txBody>
      </p:sp>
      <p:sp>
        <p:nvSpPr>
          <p:cNvPr id="80" name="ZoneTexte 79">
            <a:extLst>
              <a:ext uri="{FF2B5EF4-FFF2-40B4-BE49-F238E27FC236}">
                <a16:creationId xmlns:a16="http://schemas.microsoft.com/office/drawing/2014/main" id="{C9B6776B-5460-485C-B014-03FDD80D0BA3}"/>
              </a:ext>
            </a:extLst>
          </p:cNvPr>
          <p:cNvSpPr txBox="1"/>
          <p:nvPr/>
        </p:nvSpPr>
        <p:spPr>
          <a:xfrm>
            <a:off x="8104363" y="2026446"/>
            <a:ext cx="519817" cy="215444"/>
          </a:xfrm>
          <a:prstGeom prst="rect">
            <a:avLst/>
          </a:prstGeom>
          <a:noFill/>
        </p:spPr>
        <p:txBody>
          <a:bodyPr wrap="square" rtlCol="0">
            <a:spAutoFit/>
          </a:bodyPr>
          <a:lstStyle/>
          <a:p>
            <a:r>
              <a:rPr lang="fr-FR" sz="800" dirty="0"/>
              <a:t>1406€</a:t>
            </a:r>
          </a:p>
        </p:txBody>
      </p:sp>
      <p:sp>
        <p:nvSpPr>
          <p:cNvPr id="81" name="ZoneTexte 80">
            <a:extLst>
              <a:ext uri="{FF2B5EF4-FFF2-40B4-BE49-F238E27FC236}">
                <a16:creationId xmlns:a16="http://schemas.microsoft.com/office/drawing/2014/main" id="{73D51542-0F43-4076-A4AC-39B9335F7128}"/>
              </a:ext>
            </a:extLst>
          </p:cNvPr>
          <p:cNvSpPr txBox="1"/>
          <p:nvPr/>
        </p:nvSpPr>
        <p:spPr>
          <a:xfrm>
            <a:off x="7992806" y="1785433"/>
            <a:ext cx="519817" cy="215444"/>
          </a:xfrm>
          <a:prstGeom prst="rect">
            <a:avLst/>
          </a:prstGeom>
          <a:noFill/>
        </p:spPr>
        <p:txBody>
          <a:bodyPr wrap="square" rtlCol="0">
            <a:spAutoFit/>
          </a:bodyPr>
          <a:lstStyle/>
          <a:p>
            <a:r>
              <a:rPr lang="fr-FR" sz="800" dirty="0"/>
              <a:t>1269€</a:t>
            </a:r>
          </a:p>
        </p:txBody>
      </p:sp>
      <p:pic>
        <p:nvPicPr>
          <p:cNvPr id="90" name="Image 89">
            <a:extLst>
              <a:ext uri="{FF2B5EF4-FFF2-40B4-BE49-F238E27FC236}">
                <a16:creationId xmlns:a16="http://schemas.microsoft.com/office/drawing/2014/main" id="{75632A59-6DF4-45F2-8922-1E0B3D61C039}"/>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graphicFrame>
        <p:nvGraphicFramePr>
          <p:cNvPr id="22" name="Graphique 21">
            <a:extLst>
              <a:ext uri="{FF2B5EF4-FFF2-40B4-BE49-F238E27FC236}">
                <a16:creationId xmlns:a16="http://schemas.microsoft.com/office/drawing/2014/main" id="{115AFE95-9883-4C2A-B9CB-3E0F36341809}"/>
              </a:ext>
            </a:extLst>
          </p:cNvPr>
          <p:cNvGraphicFramePr>
            <a:graphicFrameLocks/>
          </p:cNvGraphicFramePr>
          <p:nvPr>
            <p:extLst>
              <p:ext uri="{D42A27DB-BD31-4B8C-83A1-F6EECF244321}">
                <p14:modId xmlns:p14="http://schemas.microsoft.com/office/powerpoint/2010/main" val="812628434"/>
              </p:ext>
            </p:extLst>
          </p:nvPr>
        </p:nvGraphicFramePr>
        <p:xfrm>
          <a:off x="4629907" y="1620125"/>
          <a:ext cx="4572000" cy="30796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3009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444F9034-5380-4311-BDD7-ECDF0886368E}"/>
              </a:ext>
            </a:extLst>
          </p:cNvPr>
          <p:cNvSpPr>
            <a:spLocks noGrp="1"/>
          </p:cNvSpPr>
          <p:nvPr>
            <p:ph type="title"/>
          </p:nvPr>
        </p:nvSpPr>
        <p:spPr/>
        <p:txBody>
          <a:bodyPr>
            <a:normAutofit/>
          </a:bodyPr>
          <a:lstStyle/>
          <a:p>
            <a:pPr marL="0" indent="0" algn="just">
              <a:buNone/>
            </a:pPr>
            <a:r>
              <a:rPr lang="fr-FR" altLang="fr-FR" sz="1999" b="1" dirty="0">
                <a:solidFill>
                  <a:srgbClr val="585858"/>
                </a:solidFill>
                <a:latin typeface="Marianne" panose="02000000000000000000" pitchFamily="2" charset="0"/>
              </a:rPr>
              <a:t>3. La réforme envisagée par la lettre de mission constituerait un choc d’offre disproportionné pour les Esat avec un gain limité pour une majorité de travailleurs, et des pertes pour les autres</a:t>
            </a:r>
            <a:br>
              <a:rPr lang="fr-FR" altLang="fr-FR" sz="2000" b="1" dirty="0">
                <a:solidFill>
                  <a:srgbClr val="585858"/>
                </a:solidFill>
                <a:latin typeface="Marianne" panose="02000000000000000000" pitchFamily="2" charset="0"/>
              </a:rPr>
            </a:br>
            <a:endParaRPr lang="fr-FR" sz="2000" dirty="0"/>
          </a:p>
        </p:txBody>
      </p:sp>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Tree>
    <p:extLst>
      <p:ext uri="{BB962C8B-B14F-4D97-AF65-F5344CB8AC3E}">
        <p14:creationId xmlns:p14="http://schemas.microsoft.com/office/powerpoint/2010/main" val="123977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aphique 18">
            <a:extLst>
              <a:ext uri="{FF2B5EF4-FFF2-40B4-BE49-F238E27FC236}">
                <a16:creationId xmlns:a16="http://schemas.microsoft.com/office/drawing/2014/main" id="{E178CEC4-A588-4E09-92E0-5E31C95404C7}"/>
              </a:ext>
            </a:extLst>
          </p:cNvPr>
          <p:cNvGraphicFramePr>
            <a:graphicFrameLocks/>
          </p:cNvGraphicFramePr>
          <p:nvPr>
            <p:extLst>
              <p:ext uri="{D42A27DB-BD31-4B8C-83A1-F6EECF244321}">
                <p14:modId xmlns:p14="http://schemas.microsoft.com/office/powerpoint/2010/main" val="2376932702"/>
              </p:ext>
            </p:extLst>
          </p:nvPr>
        </p:nvGraphicFramePr>
        <p:xfrm>
          <a:off x="7183785" y="3084371"/>
          <a:ext cx="1635770" cy="14930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a:extLst>
              <a:ext uri="{FF2B5EF4-FFF2-40B4-BE49-F238E27FC236}">
                <a16:creationId xmlns:a16="http://schemas.microsoft.com/office/drawing/2014/main" id="{17E574AB-2EC8-4CEB-8AE6-0345DC77BD49}"/>
              </a:ext>
            </a:extLst>
          </p:cNvPr>
          <p:cNvGraphicFramePr>
            <a:graphicFrameLocks/>
          </p:cNvGraphicFramePr>
          <p:nvPr>
            <p:extLst>
              <p:ext uri="{D42A27DB-BD31-4B8C-83A1-F6EECF244321}">
                <p14:modId xmlns:p14="http://schemas.microsoft.com/office/powerpoint/2010/main" val="2969688050"/>
              </p:ext>
            </p:extLst>
          </p:nvPr>
        </p:nvGraphicFramePr>
        <p:xfrm>
          <a:off x="4650750" y="3187358"/>
          <a:ext cx="4090498" cy="1511782"/>
        </p:xfrm>
        <a:graphic>
          <a:graphicData uri="http://schemas.openxmlformats.org/drawingml/2006/chart">
            <c:chart xmlns:c="http://schemas.openxmlformats.org/drawingml/2006/chart" xmlns:r="http://schemas.openxmlformats.org/officeDocument/2006/relationships" r:id="rId3"/>
          </a:graphicData>
        </a:graphic>
      </p:graphicFrame>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5" name="Titre 4">
            <a:extLst>
              <a:ext uri="{FF2B5EF4-FFF2-40B4-BE49-F238E27FC236}">
                <a16:creationId xmlns:a16="http://schemas.microsoft.com/office/drawing/2014/main" id="{968057DD-DF04-42FC-966F-930042861723}"/>
              </a:ext>
            </a:extLst>
          </p:cNvPr>
          <p:cNvSpPr>
            <a:spLocks noGrp="1"/>
          </p:cNvSpPr>
          <p:nvPr>
            <p:ph type="title"/>
          </p:nvPr>
        </p:nvSpPr>
        <p:spPr>
          <a:xfrm>
            <a:off x="64027" y="600155"/>
            <a:ext cx="8864672" cy="539991"/>
          </a:xfrm>
        </p:spPr>
        <p:txBody>
          <a:bodyPr>
            <a:noAutofit/>
          </a:bodyPr>
          <a:lstStyle/>
          <a:p>
            <a:pPr algn="just"/>
            <a:r>
              <a:rPr lang="fr-FR" altLang="fr-FR" sz="1400" dirty="0"/>
              <a:t>La réforme envisagée constituerait un choc d’offre disproportionné avec un gain limité pour une majorité de travailleurs, et des pertes pour les autres</a:t>
            </a:r>
            <a:endParaRPr lang="fr-FR" sz="1400" dirty="0"/>
          </a:p>
        </p:txBody>
      </p:sp>
      <p:cxnSp>
        <p:nvCxnSpPr>
          <p:cNvPr id="10" name="Connecteur droit 9">
            <a:extLst>
              <a:ext uri="{FF2B5EF4-FFF2-40B4-BE49-F238E27FC236}">
                <a16:creationId xmlns:a16="http://schemas.microsoft.com/office/drawing/2014/main" id="{5AEE2B91-6C0E-42F7-BA3D-6EE407257D52}"/>
              </a:ext>
            </a:extLst>
          </p:cNvPr>
          <p:cNvCxnSpPr>
            <a:cxnSpLocks/>
          </p:cNvCxnSpPr>
          <p:nvPr/>
        </p:nvCxnSpPr>
        <p:spPr>
          <a:xfrm flipH="1">
            <a:off x="4612346" y="1141427"/>
            <a:ext cx="148" cy="349993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re 4">
            <a:extLst>
              <a:ext uri="{FF2B5EF4-FFF2-40B4-BE49-F238E27FC236}">
                <a16:creationId xmlns:a16="http://schemas.microsoft.com/office/drawing/2014/main" id="{485E3909-7CF7-4ACC-80BF-AEAE372457CD}"/>
              </a:ext>
            </a:extLst>
          </p:cNvPr>
          <p:cNvSpPr txBox="1">
            <a:spLocks/>
          </p:cNvSpPr>
          <p:nvPr/>
        </p:nvSpPr>
        <p:spPr>
          <a:xfrm>
            <a:off x="23533" y="976610"/>
            <a:ext cx="4596701"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pPr algn="just"/>
            <a:r>
              <a:rPr lang="fr-FR" altLang="fr-FR" sz="1200" dirty="0">
                <a:solidFill>
                  <a:schemeClr val="bg1">
                    <a:lumMod val="50000"/>
                  </a:schemeClr>
                </a:solidFill>
              </a:rPr>
              <a:t>Pré-réforme, la situation financière des Esat est contrastée</a:t>
            </a:r>
            <a:endParaRPr lang="fr-FR" sz="1100" dirty="0">
              <a:solidFill>
                <a:schemeClr val="bg1">
                  <a:lumMod val="50000"/>
                </a:schemeClr>
              </a:solidFill>
            </a:endParaRPr>
          </a:p>
        </p:txBody>
      </p:sp>
      <p:sp>
        <p:nvSpPr>
          <p:cNvPr id="17" name="Titre 4">
            <a:extLst>
              <a:ext uri="{FF2B5EF4-FFF2-40B4-BE49-F238E27FC236}">
                <a16:creationId xmlns:a16="http://schemas.microsoft.com/office/drawing/2014/main" id="{765A72FD-116E-413E-996D-119522E671BC}"/>
              </a:ext>
            </a:extLst>
          </p:cNvPr>
          <p:cNvSpPr txBox="1">
            <a:spLocks/>
          </p:cNvSpPr>
          <p:nvPr/>
        </p:nvSpPr>
        <p:spPr>
          <a:xfrm>
            <a:off x="4572000" y="1106984"/>
            <a:ext cx="4247999"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pPr algn="just"/>
            <a:r>
              <a:rPr lang="fr-FR" altLang="fr-FR" sz="1200" dirty="0">
                <a:solidFill>
                  <a:schemeClr val="bg1">
                    <a:lumMod val="50000"/>
                  </a:schemeClr>
                </a:solidFill>
              </a:rPr>
              <a:t>La mise en place d’une complémentaire santé obligatoire génère un choc de premier ordre dès 2024</a:t>
            </a:r>
            <a:endParaRPr lang="fr-FR" sz="1200" dirty="0">
              <a:solidFill>
                <a:schemeClr val="bg1">
                  <a:lumMod val="50000"/>
                </a:schemeClr>
              </a:solidFill>
            </a:endParaRPr>
          </a:p>
        </p:txBody>
      </p:sp>
      <p:sp>
        <p:nvSpPr>
          <p:cNvPr id="20" name="Rectangle 19">
            <a:extLst>
              <a:ext uri="{FF2B5EF4-FFF2-40B4-BE49-F238E27FC236}">
                <a16:creationId xmlns:a16="http://schemas.microsoft.com/office/drawing/2014/main" id="{0E29148D-E89B-4877-8875-0B8DF6FB9983}"/>
              </a:ext>
            </a:extLst>
          </p:cNvPr>
          <p:cNvSpPr/>
          <p:nvPr/>
        </p:nvSpPr>
        <p:spPr>
          <a:xfrm>
            <a:off x="4612494" y="1754658"/>
            <a:ext cx="4091090" cy="1171090"/>
          </a:xfrm>
          <a:prstGeom prst="rect">
            <a:avLst/>
          </a:prstGeom>
        </p:spPr>
        <p:txBody>
          <a:bodyPr wrap="square">
            <a:spAutoFit/>
          </a:bodyPr>
          <a:lstStyle/>
          <a:p>
            <a:pPr marL="285607" indent="-285607" algn="just">
              <a:lnSpc>
                <a:spcPct val="93000"/>
              </a:lnSpc>
              <a:spcBef>
                <a:spcPts val="300"/>
              </a:spcBef>
              <a:buClr>
                <a:schemeClr val="tx1"/>
              </a:buClr>
              <a:buSzPct val="100000"/>
              <a:buFont typeface="Arial" panose="020B0604020202020204" pitchFamily="34" charset="0"/>
              <a:buChar char="•"/>
            </a:pPr>
            <a:r>
              <a:rPr lang="fr-FR" sz="1000" b="1" dirty="0">
                <a:latin typeface="Marianne" panose="02000000000000000000" pitchFamily="2" charset="0"/>
              </a:rPr>
              <a:t>59% des Esat ne financent pas de complémentaire santé. </a:t>
            </a:r>
          </a:p>
          <a:p>
            <a:pPr marL="285607" indent="-285607" algn="just">
              <a:lnSpc>
                <a:spcPct val="93000"/>
              </a:lnSpc>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Le coût actuellement constaté, pour les Esat qui  la financent, est de 338 €. Une baisse du coût liée à la généralisation pourrait être attendue, avec un coût employeur de 282 €. </a:t>
            </a:r>
          </a:p>
          <a:p>
            <a:pPr marL="285607" indent="-285607" algn="just">
              <a:lnSpc>
                <a:spcPct val="93000"/>
              </a:lnSpc>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La mission prend l’hypothèse majorante de 0 prise en charge </a:t>
            </a:r>
          </a:p>
        </p:txBody>
      </p:sp>
      <p:pic>
        <p:nvPicPr>
          <p:cNvPr id="22" name="Image 21">
            <a:extLst>
              <a:ext uri="{FF2B5EF4-FFF2-40B4-BE49-F238E27FC236}">
                <a16:creationId xmlns:a16="http://schemas.microsoft.com/office/drawing/2014/main" id="{6A9B8116-C37F-4BAF-BD74-B600A1553BA5}"/>
              </a:ext>
            </a:extLst>
          </p:cNvPr>
          <p:cNvPicPr>
            <a:picLocks noChangeAspect="1"/>
          </p:cNvPicPr>
          <p:nvPr/>
        </p:nvPicPr>
        <p:blipFill rotWithShape="1">
          <a:blip r:embed="rId4">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graphicFrame>
        <p:nvGraphicFramePr>
          <p:cNvPr id="2" name="Tableau 5">
            <a:extLst>
              <a:ext uri="{FF2B5EF4-FFF2-40B4-BE49-F238E27FC236}">
                <a16:creationId xmlns:a16="http://schemas.microsoft.com/office/drawing/2014/main" id="{29276288-FB8F-4039-A16E-97AB1E01B82F}"/>
              </a:ext>
            </a:extLst>
          </p:cNvPr>
          <p:cNvGraphicFramePr>
            <a:graphicFrameLocks noGrp="1"/>
          </p:cNvGraphicFramePr>
          <p:nvPr>
            <p:extLst>
              <p:ext uri="{D42A27DB-BD31-4B8C-83A1-F6EECF244321}">
                <p14:modId xmlns:p14="http://schemas.microsoft.com/office/powerpoint/2010/main" val="1124528350"/>
              </p:ext>
            </p:extLst>
          </p:nvPr>
        </p:nvGraphicFramePr>
        <p:xfrm>
          <a:off x="64027" y="1460639"/>
          <a:ext cx="4531359" cy="1259783"/>
        </p:xfrm>
        <a:graphic>
          <a:graphicData uri="http://schemas.openxmlformats.org/drawingml/2006/table">
            <a:tbl>
              <a:tblPr firstRow="1" bandRow="1">
                <a:tableStyleId>{5C22544A-7EE6-4342-B048-85BDC9FD1C3A}</a:tableStyleId>
              </a:tblPr>
              <a:tblGrid>
                <a:gridCol w="1510453">
                  <a:extLst>
                    <a:ext uri="{9D8B030D-6E8A-4147-A177-3AD203B41FA5}">
                      <a16:colId xmlns:a16="http://schemas.microsoft.com/office/drawing/2014/main" val="1389338514"/>
                    </a:ext>
                  </a:extLst>
                </a:gridCol>
                <a:gridCol w="1510453">
                  <a:extLst>
                    <a:ext uri="{9D8B030D-6E8A-4147-A177-3AD203B41FA5}">
                      <a16:colId xmlns:a16="http://schemas.microsoft.com/office/drawing/2014/main" val="2503406176"/>
                    </a:ext>
                  </a:extLst>
                </a:gridCol>
                <a:gridCol w="1510453">
                  <a:extLst>
                    <a:ext uri="{9D8B030D-6E8A-4147-A177-3AD203B41FA5}">
                      <a16:colId xmlns:a16="http://schemas.microsoft.com/office/drawing/2014/main" val="4279188975"/>
                    </a:ext>
                  </a:extLst>
                </a:gridCol>
              </a:tblGrid>
              <a:tr h="306907">
                <a:tc>
                  <a:txBody>
                    <a:bodyPr/>
                    <a:lstStyle/>
                    <a:p>
                      <a:pPr algn="ctr"/>
                      <a:r>
                        <a:rPr lang="fr-FR" sz="800" dirty="0"/>
                        <a:t>Esat</a:t>
                      </a:r>
                    </a:p>
                  </a:txBody>
                  <a:tcPr/>
                </a:tc>
                <a:tc>
                  <a:txBody>
                    <a:bodyPr/>
                    <a:lstStyle/>
                    <a:p>
                      <a:r>
                        <a:rPr lang="fr-FR" sz="800" dirty="0"/>
                        <a:t>Esat présentant un budget commercial excédentaire</a:t>
                      </a:r>
                    </a:p>
                  </a:txBody>
                  <a:tcPr/>
                </a:tc>
                <a:tc>
                  <a:txBody>
                    <a:bodyPr/>
                    <a:lstStyle/>
                    <a:p>
                      <a:r>
                        <a:rPr lang="fr-FR" sz="800" dirty="0"/>
                        <a:t>Esat présentant un budget commercial déficitaire</a:t>
                      </a:r>
                    </a:p>
                  </a:txBody>
                  <a:tcPr/>
                </a:tc>
                <a:extLst>
                  <a:ext uri="{0D108BD9-81ED-4DB2-BD59-A6C34878D82A}">
                    <a16:rowId xmlns:a16="http://schemas.microsoft.com/office/drawing/2014/main" val="3268487190"/>
                  </a:ext>
                </a:extLst>
              </a:tr>
              <a:tr h="343961">
                <a:tc>
                  <a:txBody>
                    <a:bodyPr/>
                    <a:lstStyle/>
                    <a:p>
                      <a:r>
                        <a:rPr lang="fr-FR" sz="800" dirty="0"/>
                        <a:t>Esat présentant un budget social excédentaire</a:t>
                      </a:r>
                    </a:p>
                  </a:txBody>
                  <a:tcPr/>
                </a:tc>
                <a:tc>
                  <a:txBody>
                    <a:bodyPr/>
                    <a:lstStyle/>
                    <a:p>
                      <a:pPr algn="r"/>
                      <a:r>
                        <a:rPr lang="fr-FR" sz="900" dirty="0"/>
                        <a:t>48%</a:t>
                      </a:r>
                    </a:p>
                  </a:txBody>
                  <a:tcPr/>
                </a:tc>
                <a:tc>
                  <a:txBody>
                    <a:bodyPr/>
                    <a:lstStyle/>
                    <a:p>
                      <a:pPr algn="r"/>
                      <a:r>
                        <a:rPr lang="fr-FR" sz="900" dirty="0"/>
                        <a:t>17%</a:t>
                      </a:r>
                    </a:p>
                  </a:txBody>
                  <a:tcPr/>
                </a:tc>
                <a:extLst>
                  <a:ext uri="{0D108BD9-81ED-4DB2-BD59-A6C34878D82A}">
                    <a16:rowId xmlns:a16="http://schemas.microsoft.com/office/drawing/2014/main" val="1829769071"/>
                  </a:ext>
                </a:extLst>
              </a:tr>
              <a:tr h="306907">
                <a:tc>
                  <a:txBody>
                    <a:bodyPr/>
                    <a:lstStyle/>
                    <a:p>
                      <a:r>
                        <a:rPr lang="fr-FR" sz="800" dirty="0"/>
                        <a:t>Esat présentant un budget social déficitaire</a:t>
                      </a:r>
                    </a:p>
                  </a:txBody>
                  <a:tcPr/>
                </a:tc>
                <a:tc>
                  <a:txBody>
                    <a:bodyPr/>
                    <a:lstStyle/>
                    <a:p>
                      <a:pPr algn="r"/>
                      <a:r>
                        <a:rPr lang="fr-FR" sz="900" dirty="0"/>
                        <a:t>23%</a:t>
                      </a:r>
                    </a:p>
                  </a:txBody>
                  <a:tcPr/>
                </a:tc>
                <a:tc>
                  <a:txBody>
                    <a:bodyPr/>
                    <a:lstStyle/>
                    <a:p>
                      <a:pPr algn="r"/>
                      <a:r>
                        <a:rPr lang="fr-FR" sz="900" dirty="0"/>
                        <a:t>12%</a:t>
                      </a:r>
                    </a:p>
                  </a:txBody>
                  <a:tcPr/>
                </a:tc>
                <a:extLst>
                  <a:ext uri="{0D108BD9-81ED-4DB2-BD59-A6C34878D82A}">
                    <a16:rowId xmlns:a16="http://schemas.microsoft.com/office/drawing/2014/main" val="3851373169"/>
                  </a:ext>
                </a:extLst>
              </a:tr>
              <a:tr h="245262">
                <a:tc>
                  <a:txBody>
                    <a:bodyPr/>
                    <a:lstStyle/>
                    <a:p>
                      <a:r>
                        <a:rPr lang="fr-FR" sz="800" b="1" dirty="0"/>
                        <a:t>Total </a:t>
                      </a:r>
                    </a:p>
                  </a:txBody>
                  <a:tcPr/>
                </a:tc>
                <a:tc>
                  <a:txBody>
                    <a:bodyPr/>
                    <a:lstStyle/>
                    <a:p>
                      <a:pPr algn="r"/>
                      <a:r>
                        <a:rPr lang="fr-FR" sz="900" b="1" dirty="0"/>
                        <a:t>71%</a:t>
                      </a:r>
                    </a:p>
                  </a:txBody>
                  <a:tcPr/>
                </a:tc>
                <a:tc>
                  <a:txBody>
                    <a:bodyPr/>
                    <a:lstStyle/>
                    <a:p>
                      <a:pPr algn="r"/>
                      <a:r>
                        <a:rPr lang="fr-FR" sz="900" b="1" dirty="0"/>
                        <a:t>29%</a:t>
                      </a:r>
                    </a:p>
                  </a:txBody>
                  <a:tcPr/>
                </a:tc>
                <a:extLst>
                  <a:ext uri="{0D108BD9-81ED-4DB2-BD59-A6C34878D82A}">
                    <a16:rowId xmlns:a16="http://schemas.microsoft.com/office/drawing/2014/main" val="4093152047"/>
                  </a:ext>
                </a:extLst>
              </a:tr>
            </a:tbl>
          </a:graphicData>
        </a:graphic>
      </p:graphicFrame>
      <p:pic>
        <p:nvPicPr>
          <p:cNvPr id="3" name="Image 2">
            <a:extLst>
              <a:ext uri="{FF2B5EF4-FFF2-40B4-BE49-F238E27FC236}">
                <a16:creationId xmlns:a16="http://schemas.microsoft.com/office/drawing/2014/main" id="{52D0C858-5BAF-479C-9F0B-4D275BB1CDC5}"/>
              </a:ext>
            </a:extLst>
          </p:cNvPr>
          <p:cNvPicPr>
            <a:picLocks noChangeAspect="1"/>
          </p:cNvPicPr>
          <p:nvPr/>
        </p:nvPicPr>
        <p:blipFill>
          <a:blip r:embed="rId5"/>
          <a:stretch>
            <a:fillRect/>
          </a:stretch>
        </p:blipFill>
        <p:spPr>
          <a:xfrm>
            <a:off x="64030" y="2697579"/>
            <a:ext cx="4339750" cy="2562299"/>
          </a:xfrm>
          <a:prstGeom prst="rect">
            <a:avLst/>
          </a:prstGeom>
        </p:spPr>
      </p:pic>
      <p:sp>
        <p:nvSpPr>
          <p:cNvPr id="6" name="ZoneTexte 5">
            <a:extLst>
              <a:ext uri="{FF2B5EF4-FFF2-40B4-BE49-F238E27FC236}">
                <a16:creationId xmlns:a16="http://schemas.microsoft.com/office/drawing/2014/main" id="{92BFBD19-F53F-43EE-930A-DBD5400F47C9}"/>
              </a:ext>
            </a:extLst>
          </p:cNvPr>
          <p:cNvSpPr txBox="1"/>
          <p:nvPr/>
        </p:nvSpPr>
        <p:spPr>
          <a:xfrm>
            <a:off x="5892800" y="2925748"/>
            <a:ext cx="2200741" cy="261610"/>
          </a:xfrm>
          <a:prstGeom prst="rect">
            <a:avLst/>
          </a:prstGeom>
          <a:noFill/>
        </p:spPr>
        <p:txBody>
          <a:bodyPr wrap="square" rtlCol="0">
            <a:spAutoFit/>
          </a:bodyPr>
          <a:lstStyle/>
          <a:p>
            <a:pPr algn="ctr"/>
            <a:r>
              <a:rPr lang="fr-FR" sz="1100" b="1" dirty="0"/>
              <a:t>Impact mutuelle</a:t>
            </a:r>
          </a:p>
        </p:txBody>
      </p:sp>
      <p:sp>
        <p:nvSpPr>
          <p:cNvPr id="7" name="Flèche : droite 6">
            <a:extLst>
              <a:ext uri="{FF2B5EF4-FFF2-40B4-BE49-F238E27FC236}">
                <a16:creationId xmlns:a16="http://schemas.microsoft.com/office/drawing/2014/main" id="{904150FB-2366-4F2A-A1FE-47DBF9A6E068}"/>
              </a:ext>
            </a:extLst>
          </p:cNvPr>
          <p:cNvSpPr/>
          <p:nvPr/>
        </p:nvSpPr>
        <p:spPr>
          <a:xfrm>
            <a:off x="6658039" y="3506222"/>
            <a:ext cx="603244" cy="370086"/>
          </a:xfrm>
          <a:prstGeom prst="rightArrow">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algn="ctr"/>
            <a:endParaRPr lang="fr-FR" sz="1400" dirty="0" err="1">
              <a:solidFill>
                <a:schemeClr val="tx1"/>
              </a:solidFill>
            </a:endParaRPr>
          </a:p>
        </p:txBody>
      </p:sp>
    </p:spTree>
    <p:extLst>
      <p:ext uri="{BB962C8B-B14F-4D97-AF65-F5344CB8AC3E}">
        <p14:creationId xmlns:p14="http://schemas.microsoft.com/office/powerpoint/2010/main" val="1158778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12</a:t>
            </a:fld>
            <a:endParaRPr lang="fr-FR" dirty="0"/>
          </a:p>
        </p:txBody>
      </p:sp>
      <p:sp>
        <p:nvSpPr>
          <p:cNvPr id="5" name="Titre 4">
            <a:extLst>
              <a:ext uri="{FF2B5EF4-FFF2-40B4-BE49-F238E27FC236}">
                <a16:creationId xmlns:a16="http://schemas.microsoft.com/office/drawing/2014/main" id="{968057DD-DF04-42FC-966F-930042861723}"/>
              </a:ext>
            </a:extLst>
          </p:cNvPr>
          <p:cNvSpPr>
            <a:spLocks noGrp="1"/>
          </p:cNvSpPr>
          <p:nvPr>
            <p:ph type="title"/>
          </p:nvPr>
        </p:nvSpPr>
        <p:spPr>
          <a:xfrm>
            <a:off x="161365" y="616596"/>
            <a:ext cx="8658935" cy="626293"/>
          </a:xfrm>
        </p:spPr>
        <p:txBody>
          <a:bodyPr>
            <a:noAutofit/>
          </a:bodyPr>
          <a:lstStyle/>
          <a:p>
            <a:r>
              <a:rPr lang="fr-FR" altLang="fr-FR" sz="1400" dirty="0"/>
              <a:t>La hausse de rémunération, même faiblement prise en charge par les Esat, constituerait un choc d’offre disproportionné, malgré le mécanisme des allègements généraux, avec un gain limité pour une majorité de travailleurs, et des pertes pour les autres</a:t>
            </a:r>
            <a:endParaRPr lang="fr-FR" sz="1400" dirty="0"/>
          </a:p>
        </p:txBody>
      </p:sp>
      <p:sp>
        <p:nvSpPr>
          <p:cNvPr id="8" name="Rectangle 7">
            <a:extLst>
              <a:ext uri="{FF2B5EF4-FFF2-40B4-BE49-F238E27FC236}">
                <a16:creationId xmlns:a16="http://schemas.microsoft.com/office/drawing/2014/main" id="{AA10ECD2-9408-4495-A7BC-EDD00306286D}"/>
              </a:ext>
            </a:extLst>
          </p:cNvPr>
          <p:cNvSpPr/>
          <p:nvPr/>
        </p:nvSpPr>
        <p:spPr>
          <a:xfrm>
            <a:off x="0" y="1253890"/>
            <a:ext cx="8420465" cy="794320"/>
          </a:xfrm>
          <a:prstGeom prst="rect">
            <a:avLst/>
          </a:prstGeom>
        </p:spPr>
        <p:txBody>
          <a:bodyPr wrap="square">
            <a:spAutoFit/>
          </a:bodyPr>
          <a:lstStyle/>
          <a:p>
            <a:pPr algn="just">
              <a:lnSpc>
                <a:spcPct val="93000"/>
              </a:lnSpc>
              <a:spcBef>
                <a:spcPts val="300"/>
              </a:spcBef>
              <a:buClr>
                <a:schemeClr val="tx1"/>
              </a:buClr>
              <a:buSzPct val="100000"/>
            </a:pPr>
            <a:r>
              <a:rPr lang="fr-FR" sz="1100" b="1" dirty="0">
                <a:solidFill>
                  <a:schemeClr val="tx1">
                    <a:lumMod val="50000"/>
                    <a:lumOff val="50000"/>
                  </a:schemeClr>
                </a:solidFill>
                <a:latin typeface="Marianne" panose="02000000000000000000" pitchFamily="2" charset="0"/>
              </a:rPr>
              <a:t>La hausse de rémunération à 15% du Smic constitue également un choc de premier ordre </a:t>
            </a:r>
          </a:p>
          <a:p>
            <a:pPr algn="just">
              <a:lnSpc>
                <a:spcPct val="93000"/>
              </a:lnSpc>
              <a:spcBef>
                <a:spcPts val="300"/>
              </a:spcBef>
              <a:buClr>
                <a:schemeClr val="tx1"/>
              </a:buClr>
              <a:buSzPct val="100000"/>
            </a:pPr>
            <a:endParaRPr lang="fr-FR" sz="1199" dirty="0">
              <a:latin typeface="Marianne" panose="02000000000000000000" pitchFamily="2" charset="0"/>
            </a:endParaRPr>
          </a:p>
          <a:p>
            <a:pPr algn="just">
              <a:lnSpc>
                <a:spcPct val="93000"/>
              </a:lnSpc>
              <a:spcBef>
                <a:spcPts val="300"/>
              </a:spcBef>
              <a:buClr>
                <a:schemeClr val="tx1"/>
              </a:buClr>
              <a:buSzPct val="100000"/>
            </a:pPr>
            <a:endParaRPr lang="fr-FR" sz="600" b="1" i="1" dirty="0">
              <a:solidFill>
                <a:srgbClr val="B86200"/>
              </a:solidFill>
              <a:latin typeface="Marianne" panose="02000000000000000000" pitchFamily="2" charset="0"/>
            </a:endParaRPr>
          </a:p>
          <a:p>
            <a:pPr algn="just">
              <a:lnSpc>
                <a:spcPct val="93000"/>
              </a:lnSpc>
              <a:spcBef>
                <a:spcPts val="300"/>
              </a:spcBef>
              <a:buClr>
                <a:schemeClr val="tx1"/>
              </a:buClr>
              <a:buSzPct val="100000"/>
            </a:pPr>
            <a:endParaRPr lang="fr-FR" sz="1199" b="1" dirty="0">
              <a:solidFill>
                <a:prstClr val="black"/>
              </a:solidFill>
              <a:latin typeface="Marianne" panose="02000000000000000000" pitchFamily="2" charset="0"/>
            </a:endParaRPr>
          </a:p>
        </p:txBody>
      </p:sp>
      <p:pic>
        <p:nvPicPr>
          <p:cNvPr id="10" name="Image 9">
            <a:extLst>
              <a:ext uri="{FF2B5EF4-FFF2-40B4-BE49-F238E27FC236}">
                <a16:creationId xmlns:a16="http://schemas.microsoft.com/office/drawing/2014/main" id="{51ABB76F-8C46-45EC-B8E3-274FBF04F081}"/>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graphicFrame>
        <p:nvGraphicFramePr>
          <p:cNvPr id="2" name="Tableau 2">
            <a:extLst>
              <a:ext uri="{FF2B5EF4-FFF2-40B4-BE49-F238E27FC236}">
                <a16:creationId xmlns:a16="http://schemas.microsoft.com/office/drawing/2014/main" id="{FD1655C9-F327-4462-860B-0CE08C964E6C}"/>
              </a:ext>
            </a:extLst>
          </p:cNvPr>
          <p:cNvGraphicFramePr>
            <a:graphicFrameLocks noGrp="1"/>
          </p:cNvGraphicFramePr>
          <p:nvPr>
            <p:extLst>
              <p:ext uri="{D42A27DB-BD31-4B8C-83A1-F6EECF244321}">
                <p14:modId xmlns:p14="http://schemas.microsoft.com/office/powerpoint/2010/main" val="2844569336"/>
              </p:ext>
            </p:extLst>
          </p:nvPr>
        </p:nvGraphicFramePr>
        <p:xfrm>
          <a:off x="92546" y="2436475"/>
          <a:ext cx="4963295" cy="2202323"/>
        </p:xfrm>
        <a:graphic>
          <a:graphicData uri="http://schemas.openxmlformats.org/drawingml/2006/table">
            <a:tbl>
              <a:tblPr firstRow="1" bandRow="1">
                <a:tableStyleId>{5C22544A-7EE6-4342-B048-85BDC9FD1C3A}</a:tableStyleId>
              </a:tblPr>
              <a:tblGrid>
                <a:gridCol w="720396">
                  <a:extLst>
                    <a:ext uri="{9D8B030D-6E8A-4147-A177-3AD203B41FA5}">
                      <a16:colId xmlns:a16="http://schemas.microsoft.com/office/drawing/2014/main" val="3451615120"/>
                    </a:ext>
                  </a:extLst>
                </a:gridCol>
                <a:gridCol w="885059">
                  <a:extLst>
                    <a:ext uri="{9D8B030D-6E8A-4147-A177-3AD203B41FA5}">
                      <a16:colId xmlns:a16="http://schemas.microsoft.com/office/drawing/2014/main" val="1605104829"/>
                    </a:ext>
                  </a:extLst>
                </a:gridCol>
                <a:gridCol w="1605456">
                  <a:extLst>
                    <a:ext uri="{9D8B030D-6E8A-4147-A177-3AD203B41FA5}">
                      <a16:colId xmlns:a16="http://schemas.microsoft.com/office/drawing/2014/main" val="2776643663"/>
                    </a:ext>
                  </a:extLst>
                </a:gridCol>
                <a:gridCol w="1752384">
                  <a:extLst>
                    <a:ext uri="{9D8B030D-6E8A-4147-A177-3AD203B41FA5}">
                      <a16:colId xmlns:a16="http://schemas.microsoft.com/office/drawing/2014/main" val="2997095633"/>
                    </a:ext>
                  </a:extLst>
                </a:gridCol>
              </a:tblGrid>
              <a:tr h="687073">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Calibri" panose="020F0502020204030204" pitchFamily="34" charset="0"/>
                        </a:rPr>
                        <a:t>Décile </a:t>
                      </a:r>
                      <a:endParaRPr lang="fr-FR" sz="10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Calibri" panose="020F0502020204030204" pitchFamily="34" charset="0"/>
                        </a:rPr>
                        <a:t>Résultat moyen 2022</a:t>
                      </a:r>
                      <a:endParaRPr lang="fr-FR" sz="10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Calibri" panose="020F0502020204030204" pitchFamily="34" charset="0"/>
                        </a:rPr>
                        <a:t>Résultat sous hypothèse cumulée d’un coût mutuelle de 338€ par ETP et d’une hausse de la rémunération à 15 % du SMIC</a:t>
                      </a:r>
                      <a:endParaRPr lang="fr-FR" sz="10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Calibri" panose="020F0502020204030204" pitchFamily="34" charset="0"/>
                        </a:rPr>
                        <a:t>Résultat sous hypothèse cumulée d’un coût mutuelle de 282€ par ETP et d’une hausse de la rémunération à 15 % du SMIC</a:t>
                      </a:r>
                      <a:endParaRPr lang="fr-FR" sz="10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772213876"/>
                  </a:ext>
                </a:extLst>
              </a:tr>
              <a:tr h="193870">
                <a:tc>
                  <a:txBody>
                    <a:bodyPr/>
                    <a:lstStyle/>
                    <a:p>
                      <a:r>
                        <a:rPr lang="fr-FR" sz="800" dirty="0">
                          <a:solidFill>
                            <a:srgbClr val="000000"/>
                          </a:solidFill>
                          <a:effectLst/>
                          <a:latin typeface="+mn-lt"/>
                          <a:ea typeface="Times New Roman" panose="02020603050405020304" pitchFamily="18" charset="0"/>
                          <a:cs typeface="Calibri" panose="020F0502020204030204" pitchFamily="34" charset="0"/>
                        </a:rPr>
                        <a:t>1</a:t>
                      </a:r>
                      <a:r>
                        <a:rPr lang="fr-FR" sz="800" baseline="30000" dirty="0">
                          <a:solidFill>
                            <a:srgbClr val="000000"/>
                          </a:solidFill>
                          <a:effectLst/>
                          <a:latin typeface="+mn-lt"/>
                          <a:ea typeface="Times New Roman" panose="02020603050405020304" pitchFamily="18" charset="0"/>
                          <a:cs typeface="Calibri" panose="020F0502020204030204" pitchFamily="34" charset="0"/>
                        </a:rPr>
                        <a:t>ier</a:t>
                      </a:r>
                      <a:r>
                        <a:rPr lang="fr-FR" sz="800" dirty="0">
                          <a:solidFill>
                            <a:srgbClr val="000000"/>
                          </a:solidFill>
                          <a:effectLst/>
                          <a:latin typeface="+mn-lt"/>
                          <a:ea typeface="Times New Roman" panose="02020603050405020304" pitchFamily="18" charset="0"/>
                          <a:cs typeface="Calibri" panose="020F0502020204030204" pitchFamily="34" charset="0"/>
                        </a:rPr>
                        <a:t> décile</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- 172 154 €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- 259 599 €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- 251 090 €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3846490266"/>
                  </a:ext>
                </a:extLst>
              </a:tr>
              <a:tr h="139632">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2</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- 50 204 €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- 116 026 €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- 110 455 €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391189178"/>
                  </a:ext>
                </a:extLst>
              </a:tr>
              <a:tr h="186177">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3</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- 16 709 €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- 77 720 €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- 72 710 €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497600787"/>
                  </a:ext>
                </a:extLst>
              </a:tr>
              <a:tr h="148941">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4</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4 584€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- 48 728 €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- 44 218 €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26280584"/>
                  </a:ext>
                </a:extLst>
              </a:tr>
              <a:tr h="158250">
                <a:tc>
                  <a:txBody>
                    <a:bodyPr/>
                    <a:lstStyle/>
                    <a:p>
                      <a:r>
                        <a:rPr lang="fr-FR" sz="800" dirty="0">
                          <a:solidFill>
                            <a:srgbClr val="000000"/>
                          </a:solidFill>
                          <a:effectLst/>
                          <a:latin typeface="+mn-lt"/>
                          <a:ea typeface="Times New Roman" panose="02020603050405020304" pitchFamily="18" charset="0"/>
                          <a:cs typeface="Calibri" panose="020F0502020204030204" pitchFamily="34" charset="0"/>
                        </a:rPr>
                        <a:t>5</a:t>
                      </a:r>
                      <a:r>
                        <a:rPr lang="fr-FR" sz="800" baseline="30000" dirty="0">
                          <a:solidFill>
                            <a:srgbClr val="000000"/>
                          </a:solidFill>
                          <a:effectLst/>
                          <a:latin typeface="+mn-lt"/>
                          <a:ea typeface="Times New Roman" panose="02020603050405020304" pitchFamily="18" charset="0"/>
                          <a:cs typeface="Calibri" panose="020F0502020204030204" pitchFamily="34" charset="0"/>
                        </a:rPr>
                        <a:t>ième</a:t>
                      </a:r>
                      <a:r>
                        <a:rPr lang="fr-FR" sz="800" dirty="0">
                          <a:solidFill>
                            <a:srgbClr val="000000"/>
                          </a:solidFill>
                          <a:effectLst/>
                          <a:latin typeface="+mn-lt"/>
                          <a:ea typeface="Times New Roman" panose="02020603050405020304" pitchFamily="18" charset="0"/>
                          <a:cs typeface="Calibri" panose="020F0502020204030204" pitchFamily="34" charset="0"/>
                        </a:rPr>
                        <a:t> décile</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23 158 €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- 23 434 €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- 19 343 €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903182000"/>
                  </a:ext>
                </a:extLst>
              </a:tr>
              <a:tr h="130324">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6</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47 910 €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210 €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3 285 €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2523569799"/>
                  </a:ext>
                </a:extLst>
              </a:tr>
              <a:tr h="139631">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7</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81 202 €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28 411 €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33 293 €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553028453"/>
                  </a:ext>
                </a:extLst>
              </a:tr>
              <a:tr h="148942">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8</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127 716 €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68 426 €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73 331 €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289449310"/>
                  </a:ext>
                </a:extLst>
              </a:tr>
              <a:tr h="121014">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9</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186 033 €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a:solidFill>
                            <a:srgbClr val="000000"/>
                          </a:solidFill>
                          <a:effectLst/>
                          <a:latin typeface="+mn-lt"/>
                          <a:ea typeface="Times New Roman" panose="02020603050405020304" pitchFamily="18" charset="0"/>
                          <a:cs typeface="Calibri" panose="020F0502020204030204" pitchFamily="34" charset="0"/>
                        </a:rPr>
                        <a:t>   121 651 € </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126 945 €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4010218894"/>
                  </a:ext>
                </a:extLst>
              </a:tr>
              <a:tr h="147563">
                <a:tc>
                  <a:txBody>
                    <a:bodyPr/>
                    <a:lstStyle/>
                    <a:p>
                      <a:r>
                        <a:rPr lang="fr-FR" sz="800">
                          <a:solidFill>
                            <a:srgbClr val="000000"/>
                          </a:solidFill>
                          <a:effectLst/>
                          <a:latin typeface="+mn-lt"/>
                          <a:ea typeface="Times New Roman" panose="02020603050405020304" pitchFamily="18" charset="0"/>
                          <a:cs typeface="Calibri" panose="020F0502020204030204" pitchFamily="34" charset="0"/>
                        </a:rPr>
                        <a:t>10</a:t>
                      </a:r>
                      <a:r>
                        <a:rPr lang="fr-FR" sz="800" baseline="30000">
                          <a:solidFill>
                            <a:srgbClr val="000000"/>
                          </a:solidFill>
                          <a:effectLst/>
                          <a:latin typeface="+mn-lt"/>
                          <a:ea typeface="Times New Roman" panose="02020603050405020304" pitchFamily="18" charset="0"/>
                          <a:cs typeface="Calibri" panose="020F0502020204030204" pitchFamily="34" charset="0"/>
                        </a:rPr>
                        <a:t>ième</a:t>
                      </a:r>
                      <a:r>
                        <a:rPr lang="fr-FR" sz="800">
                          <a:solidFill>
                            <a:srgbClr val="000000"/>
                          </a:solidFill>
                          <a:effectLst/>
                          <a:latin typeface="+mn-lt"/>
                          <a:ea typeface="Times New Roman" panose="02020603050405020304" pitchFamily="18" charset="0"/>
                          <a:cs typeface="Calibri" panose="020F0502020204030204" pitchFamily="34" charset="0"/>
                        </a:rPr>
                        <a:t> décile</a:t>
                      </a:r>
                      <a:endParaRPr lang="fr-FR" sz="10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349 726 €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276 822 €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r>
                        <a:rPr lang="fr-FR" sz="800" dirty="0">
                          <a:solidFill>
                            <a:srgbClr val="000000"/>
                          </a:solidFill>
                          <a:effectLst/>
                          <a:latin typeface="+mn-lt"/>
                          <a:ea typeface="Times New Roman" panose="02020603050405020304" pitchFamily="18" charset="0"/>
                          <a:cs typeface="Calibri" panose="020F0502020204030204" pitchFamily="34" charset="0"/>
                        </a:rPr>
                        <a:t>     282 680 € </a:t>
                      </a:r>
                      <a:endParaRPr lang="fr-FR" sz="10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4163380875"/>
                  </a:ext>
                </a:extLst>
              </a:tr>
            </a:tbl>
          </a:graphicData>
        </a:graphic>
      </p:graphicFrame>
      <p:graphicFrame>
        <p:nvGraphicFramePr>
          <p:cNvPr id="3" name="Tableau 8">
            <a:extLst>
              <a:ext uri="{FF2B5EF4-FFF2-40B4-BE49-F238E27FC236}">
                <a16:creationId xmlns:a16="http://schemas.microsoft.com/office/drawing/2014/main" id="{21E84548-7521-4CF1-9742-8C0561DBBCD3}"/>
              </a:ext>
            </a:extLst>
          </p:cNvPr>
          <p:cNvGraphicFramePr>
            <a:graphicFrameLocks noGrp="1"/>
          </p:cNvGraphicFramePr>
          <p:nvPr>
            <p:extLst>
              <p:ext uri="{D42A27DB-BD31-4B8C-83A1-F6EECF244321}">
                <p14:modId xmlns:p14="http://schemas.microsoft.com/office/powerpoint/2010/main" val="1629455713"/>
              </p:ext>
            </p:extLst>
          </p:nvPr>
        </p:nvGraphicFramePr>
        <p:xfrm>
          <a:off x="88980" y="1551344"/>
          <a:ext cx="4570590" cy="794319"/>
        </p:xfrm>
        <a:graphic>
          <a:graphicData uri="http://schemas.openxmlformats.org/drawingml/2006/table">
            <a:tbl>
              <a:tblPr firstRow="1" bandRow="1">
                <a:tableStyleId>{5C22544A-7EE6-4342-B048-85BDC9FD1C3A}</a:tableStyleId>
              </a:tblPr>
              <a:tblGrid>
                <a:gridCol w="914118">
                  <a:extLst>
                    <a:ext uri="{9D8B030D-6E8A-4147-A177-3AD203B41FA5}">
                      <a16:colId xmlns:a16="http://schemas.microsoft.com/office/drawing/2014/main" val="1270617565"/>
                    </a:ext>
                  </a:extLst>
                </a:gridCol>
                <a:gridCol w="914118">
                  <a:extLst>
                    <a:ext uri="{9D8B030D-6E8A-4147-A177-3AD203B41FA5}">
                      <a16:colId xmlns:a16="http://schemas.microsoft.com/office/drawing/2014/main" val="2900945825"/>
                    </a:ext>
                  </a:extLst>
                </a:gridCol>
                <a:gridCol w="914118">
                  <a:extLst>
                    <a:ext uri="{9D8B030D-6E8A-4147-A177-3AD203B41FA5}">
                      <a16:colId xmlns:a16="http://schemas.microsoft.com/office/drawing/2014/main" val="2250110893"/>
                    </a:ext>
                  </a:extLst>
                </a:gridCol>
                <a:gridCol w="914118">
                  <a:extLst>
                    <a:ext uri="{9D8B030D-6E8A-4147-A177-3AD203B41FA5}">
                      <a16:colId xmlns:a16="http://schemas.microsoft.com/office/drawing/2014/main" val="1794988038"/>
                    </a:ext>
                  </a:extLst>
                </a:gridCol>
                <a:gridCol w="914118">
                  <a:extLst>
                    <a:ext uri="{9D8B030D-6E8A-4147-A177-3AD203B41FA5}">
                      <a16:colId xmlns:a16="http://schemas.microsoft.com/office/drawing/2014/main" val="2669247164"/>
                    </a:ext>
                  </a:extLst>
                </a:gridCol>
              </a:tblGrid>
              <a:tr h="264773">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Times New Roman" panose="02020603050405020304" pitchFamily="18" charset="0"/>
                        </a:rPr>
                        <a:t>Variable</a:t>
                      </a:r>
                      <a:endParaRPr lang="fr-FR" sz="8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Times New Roman" panose="02020603050405020304" pitchFamily="18" charset="0"/>
                        </a:rPr>
                        <a:t> Rémunération directe &lt;5% </a:t>
                      </a:r>
                      <a:endParaRPr lang="fr-FR" sz="8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Times New Roman" panose="02020603050405020304" pitchFamily="18" charset="0"/>
                        </a:rPr>
                        <a:t> Rémunération directe &lt;10%</a:t>
                      </a:r>
                      <a:endParaRPr lang="fr-FR" sz="8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Times New Roman" panose="02020603050405020304" pitchFamily="18" charset="0"/>
                        </a:rPr>
                        <a:t>Rémunération directe &lt;15%</a:t>
                      </a:r>
                      <a:endParaRPr lang="fr-FR" sz="8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tc>
                <a:tc>
                  <a:txBody>
                    <a:bodyPr/>
                    <a:lstStyle/>
                    <a:p>
                      <a:pPr algn="ctr">
                        <a:spcBef>
                          <a:spcPts val="100"/>
                        </a:spcBef>
                        <a:spcAft>
                          <a:spcPts val="100"/>
                        </a:spcAft>
                      </a:pPr>
                      <a:r>
                        <a:rPr lang="fr-FR" sz="800" b="1" dirty="0">
                          <a:solidFill>
                            <a:schemeClr val="bg1"/>
                          </a:solidFill>
                          <a:effectLst/>
                          <a:latin typeface="+mn-lt"/>
                          <a:ea typeface="Times New Roman" panose="02020603050405020304" pitchFamily="18" charset="0"/>
                          <a:cs typeface="Times New Roman" panose="02020603050405020304" pitchFamily="18" charset="0"/>
                        </a:rPr>
                        <a:t>Rémunération directe&gt;15%</a:t>
                      </a:r>
                      <a:endParaRPr lang="fr-FR" sz="800" dirty="0">
                        <a:solidFill>
                          <a:schemeClr val="bg1"/>
                        </a:solidFill>
                        <a:effectLst/>
                        <a:latin typeface="+mn-lt"/>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4144378357"/>
                  </a:ext>
                </a:extLst>
              </a:tr>
              <a:tr h="264773">
                <a:tc>
                  <a:txBody>
                    <a:bodyPr/>
                    <a:lstStyle/>
                    <a:p>
                      <a:pPr algn="l">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Nombre d’Esat concernés </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14</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704</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b="1" dirty="0">
                          <a:solidFill>
                            <a:srgbClr val="000000"/>
                          </a:solidFill>
                          <a:effectLst/>
                          <a:latin typeface="+mn-lt"/>
                          <a:ea typeface="Times New Roman" panose="02020603050405020304" pitchFamily="18" charset="0"/>
                          <a:cs typeface="Times New Roman" panose="02020603050405020304" pitchFamily="18" charset="0"/>
                        </a:rPr>
                        <a:t>1 149</a:t>
                      </a:r>
                      <a:endParaRPr lang="fr-FR" sz="800" b="1"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64</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877564539"/>
                  </a:ext>
                </a:extLst>
              </a:tr>
              <a:tr h="264773">
                <a:tc>
                  <a:txBody>
                    <a:bodyPr/>
                    <a:lstStyle/>
                    <a:p>
                      <a:pPr algn="l">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En %</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a:solidFill>
                            <a:srgbClr val="000000"/>
                          </a:solidFill>
                          <a:effectLst/>
                          <a:latin typeface="+mn-lt"/>
                          <a:ea typeface="Times New Roman" panose="02020603050405020304" pitchFamily="18" charset="0"/>
                          <a:cs typeface="Times New Roman" panose="02020603050405020304" pitchFamily="18" charset="0"/>
                        </a:rPr>
                        <a:t>1 % </a:t>
                      </a:r>
                      <a:endParaRPr lang="fr-FR" sz="80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58 %</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b="1" dirty="0">
                          <a:solidFill>
                            <a:srgbClr val="000000"/>
                          </a:solidFill>
                          <a:effectLst/>
                          <a:latin typeface="+mn-lt"/>
                          <a:ea typeface="Times New Roman" panose="02020603050405020304" pitchFamily="18" charset="0"/>
                          <a:cs typeface="Times New Roman" panose="02020603050405020304" pitchFamily="18" charset="0"/>
                        </a:rPr>
                        <a:t>95 %</a:t>
                      </a:r>
                      <a:endParaRPr lang="fr-FR" sz="800" b="1" dirty="0">
                        <a:effectLst/>
                        <a:latin typeface="+mn-lt"/>
                        <a:ea typeface="Times New Roman" panose="02020603050405020304" pitchFamily="18" charset="0"/>
                        <a:cs typeface="Times New Roman" panose="02020603050405020304" pitchFamily="18" charset="0"/>
                      </a:endParaRPr>
                    </a:p>
                  </a:txBody>
                  <a:tcPr marL="36195" marR="36195" marT="0" marB="0" anchor="ctr"/>
                </a:tc>
                <a:tc>
                  <a:txBody>
                    <a:bodyPr/>
                    <a:lstStyle/>
                    <a:p>
                      <a:pPr algn="r">
                        <a:spcBef>
                          <a:spcPts val="600"/>
                        </a:spcBef>
                        <a:spcAft>
                          <a:spcPts val="600"/>
                        </a:spcAft>
                      </a:pPr>
                      <a:r>
                        <a:rPr lang="fr-FR" sz="800" dirty="0">
                          <a:solidFill>
                            <a:srgbClr val="000000"/>
                          </a:solidFill>
                          <a:effectLst/>
                          <a:latin typeface="+mn-lt"/>
                          <a:ea typeface="Times New Roman" panose="02020603050405020304" pitchFamily="18" charset="0"/>
                          <a:cs typeface="Times New Roman" panose="02020603050405020304" pitchFamily="18" charset="0"/>
                        </a:rPr>
                        <a:t>5 %</a:t>
                      </a:r>
                      <a:endParaRPr lang="fr-FR" sz="800" dirty="0">
                        <a:effectLst/>
                        <a:latin typeface="+mn-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631854028"/>
                  </a:ext>
                </a:extLst>
              </a:tr>
            </a:tbl>
          </a:graphicData>
        </a:graphic>
      </p:graphicFrame>
      <p:sp>
        <p:nvSpPr>
          <p:cNvPr id="9" name="ZoneTexte 8">
            <a:extLst>
              <a:ext uri="{FF2B5EF4-FFF2-40B4-BE49-F238E27FC236}">
                <a16:creationId xmlns:a16="http://schemas.microsoft.com/office/drawing/2014/main" id="{1B381F4C-6313-4398-8B35-EB4D1E43CFD1}"/>
              </a:ext>
            </a:extLst>
          </p:cNvPr>
          <p:cNvSpPr txBox="1"/>
          <p:nvPr/>
        </p:nvSpPr>
        <p:spPr>
          <a:xfrm>
            <a:off x="324000" y="4838407"/>
            <a:ext cx="7146011" cy="184666"/>
          </a:xfrm>
          <a:prstGeom prst="rect">
            <a:avLst/>
          </a:prstGeom>
          <a:noFill/>
        </p:spPr>
        <p:txBody>
          <a:bodyPr vert="horz" lIns="0" rtlCol="0" anchor="ctr">
            <a:spAutoFit/>
          </a:bodyPr>
          <a:lstStyle/>
          <a:p>
            <a:r>
              <a:rPr lang="fr-FR" sz="600" i="1">
                <a:latin typeface="Marianne" panose="02000000000000000000" pitchFamily="2" charset="0"/>
              </a:rPr>
              <a:t>Source :</a:t>
            </a:r>
            <a:r>
              <a:rPr lang="fr-FR" sz="600">
                <a:latin typeface="Marianne" panose="02000000000000000000" pitchFamily="2" charset="0"/>
              </a:rPr>
              <a:t> Mission.</a:t>
            </a:r>
          </a:p>
        </p:txBody>
      </p:sp>
      <p:graphicFrame>
        <p:nvGraphicFramePr>
          <p:cNvPr id="12" name="Graphique 11">
            <a:extLst>
              <a:ext uri="{FF2B5EF4-FFF2-40B4-BE49-F238E27FC236}">
                <a16:creationId xmlns:a16="http://schemas.microsoft.com/office/drawing/2014/main" id="{309166B2-D480-4488-911B-9AA1BB55AF9E}"/>
              </a:ext>
            </a:extLst>
          </p:cNvPr>
          <p:cNvGraphicFramePr>
            <a:graphicFrameLocks/>
          </p:cNvGraphicFramePr>
          <p:nvPr>
            <p:extLst>
              <p:ext uri="{D42A27DB-BD31-4B8C-83A1-F6EECF244321}">
                <p14:modId xmlns:p14="http://schemas.microsoft.com/office/powerpoint/2010/main" val="221257055"/>
              </p:ext>
            </p:extLst>
          </p:nvPr>
        </p:nvGraphicFramePr>
        <p:xfrm>
          <a:off x="4490832" y="1441046"/>
          <a:ext cx="4090498" cy="15117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aphique 13">
            <a:extLst>
              <a:ext uri="{FF2B5EF4-FFF2-40B4-BE49-F238E27FC236}">
                <a16:creationId xmlns:a16="http://schemas.microsoft.com/office/drawing/2014/main" id="{0369950B-2BED-4F16-825B-5A5B2F1D4DC4}"/>
              </a:ext>
            </a:extLst>
          </p:cNvPr>
          <p:cNvGraphicFramePr>
            <a:graphicFrameLocks/>
          </p:cNvGraphicFramePr>
          <p:nvPr>
            <p:extLst>
              <p:ext uri="{D42A27DB-BD31-4B8C-83A1-F6EECF244321}">
                <p14:modId xmlns:p14="http://schemas.microsoft.com/office/powerpoint/2010/main" val="2378876545"/>
              </p:ext>
            </p:extLst>
          </p:nvPr>
        </p:nvGraphicFramePr>
        <p:xfrm>
          <a:off x="7602580" y="2059211"/>
          <a:ext cx="1635770" cy="14930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aphique 15">
            <a:extLst>
              <a:ext uri="{FF2B5EF4-FFF2-40B4-BE49-F238E27FC236}">
                <a16:creationId xmlns:a16="http://schemas.microsoft.com/office/drawing/2014/main" id="{F653D4C2-8C44-4BC5-A79D-588F8E7C7E50}"/>
              </a:ext>
            </a:extLst>
          </p:cNvPr>
          <p:cNvGraphicFramePr>
            <a:graphicFrameLocks/>
          </p:cNvGraphicFramePr>
          <p:nvPr>
            <p:extLst>
              <p:ext uri="{D42A27DB-BD31-4B8C-83A1-F6EECF244321}">
                <p14:modId xmlns:p14="http://schemas.microsoft.com/office/powerpoint/2010/main" val="2511525875"/>
              </p:ext>
            </p:extLst>
          </p:nvPr>
        </p:nvGraphicFramePr>
        <p:xfrm>
          <a:off x="4890409" y="3322055"/>
          <a:ext cx="3530056" cy="1992515"/>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Connecteur : en arc 16">
            <a:extLst>
              <a:ext uri="{FF2B5EF4-FFF2-40B4-BE49-F238E27FC236}">
                <a16:creationId xmlns:a16="http://schemas.microsoft.com/office/drawing/2014/main" id="{BF3C5F25-BF27-46E8-9DD7-56A83BAB1461}"/>
              </a:ext>
            </a:extLst>
          </p:cNvPr>
          <p:cNvCxnSpPr>
            <a:cxnSpLocks/>
            <a:endCxn id="14" idx="0"/>
          </p:cNvCxnSpPr>
          <p:nvPr/>
        </p:nvCxnSpPr>
        <p:spPr>
          <a:xfrm>
            <a:off x="6140915" y="1483087"/>
            <a:ext cx="2279550" cy="576124"/>
          </a:xfrm>
          <a:prstGeom prst="curvedConnector2">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CB344126-2BC5-4251-86B1-E07668E0602E}"/>
              </a:ext>
            </a:extLst>
          </p:cNvPr>
          <p:cNvSpPr txBox="1"/>
          <p:nvPr/>
        </p:nvSpPr>
        <p:spPr>
          <a:xfrm>
            <a:off x="7770715" y="1411694"/>
            <a:ext cx="1414170" cy="276999"/>
          </a:xfrm>
          <a:prstGeom prst="rect">
            <a:avLst/>
          </a:prstGeom>
          <a:noFill/>
        </p:spPr>
        <p:txBody>
          <a:bodyPr wrap="none" rtlCol="0">
            <a:spAutoFit/>
          </a:bodyPr>
          <a:lstStyle/>
          <a:p>
            <a:r>
              <a:rPr lang="fr-FR" sz="1200" b="1" dirty="0"/>
              <a:t>Impact mutuelle</a:t>
            </a:r>
          </a:p>
        </p:txBody>
      </p:sp>
      <p:sp>
        <p:nvSpPr>
          <p:cNvPr id="22" name="ZoneTexte 21">
            <a:extLst>
              <a:ext uri="{FF2B5EF4-FFF2-40B4-BE49-F238E27FC236}">
                <a16:creationId xmlns:a16="http://schemas.microsoft.com/office/drawing/2014/main" id="{1C0E1F59-CFFD-4F01-9A77-392BA83F7B49}"/>
              </a:ext>
            </a:extLst>
          </p:cNvPr>
          <p:cNvSpPr txBox="1"/>
          <p:nvPr/>
        </p:nvSpPr>
        <p:spPr>
          <a:xfrm>
            <a:off x="7066615" y="4177133"/>
            <a:ext cx="1984839" cy="461665"/>
          </a:xfrm>
          <a:prstGeom prst="rect">
            <a:avLst/>
          </a:prstGeom>
          <a:noFill/>
        </p:spPr>
        <p:txBody>
          <a:bodyPr wrap="none" rtlCol="0">
            <a:spAutoFit/>
          </a:bodyPr>
          <a:lstStyle/>
          <a:p>
            <a:r>
              <a:rPr lang="fr-FR" sz="1200" b="1" dirty="0"/>
              <a:t>Impact mutuelle et </a:t>
            </a:r>
          </a:p>
          <a:p>
            <a:r>
              <a:rPr lang="fr-FR" sz="1200" b="1" dirty="0"/>
              <a:t>hausse de rémunération</a:t>
            </a:r>
          </a:p>
        </p:txBody>
      </p:sp>
      <p:cxnSp>
        <p:nvCxnSpPr>
          <p:cNvPr id="45" name="Connecteur : en arc 44">
            <a:extLst>
              <a:ext uri="{FF2B5EF4-FFF2-40B4-BE49-F238E27FC236}">
                <a16:creationId xmlns:a16="http://schemas.microsoft.com/office/drawing/2014/main" id="{400BBED2-7A6E-4BCD-B082-5FEC3B4C27F5}"/>
              </a:ext>
            </a:extLst>
          </p:cNvPr>
          <p:cNvCxnSpPr>
            <a:cxnSpLocks/>
          </p:cNvCxnSpPr>
          <p:nvPr/>
        </p:nvCxnSpPr>
        <p:spPr>
          <a:xfrm rot="10800000" flipV="1">
            <a:off x="7182056" y="3322054"/>
            <a:ext cx="1638095" cy="855077"/>
          </a:xfrm>
          <a:prstGeom prst="curvedConnector3">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23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5" name="Titre 4">
            <a:extLst>
              <a:ext uri="{FF2B5EF4-FFF2-40B4-BE49-F238E27FC236}">
                <a16:creationId xmlns:a16="http://schemas.microsoft.com/office/drawing/2014/main" id="{968057DD-DF04-42FC-966F-930042861723}"/>
              </a:ext>
            </a:extLst>
          </p:cNvPr>
          <p:cNvSpPr>
            <a:spLocks noGrp="1"/>
          </p:cNvSpPr>
          <p:nvPr>
            <p:ph type="title"/>
          </p:nvPr>
        </p:nvSpPr>
        <p:spPr>
          <a:xfrm>
            <a:off x="324000" y="749022"/>
            <a:ext cx="8496300" cy="545085"/>
          </a:xfrm>
        </p:spPr>
        <p:txBody>
          <a:bodyPr>
            <a:noAutofit/>
          </a:bodyPr>
          <a:lstStyle/>
          <a:p>
            <a:r>
              <a:rPr lang="fr-FR" altLang="fr-FR" sz="1400" dirty="0"/>
              <a:t>Le secteur présente des capacités de transformation limitées à court terme pour faire face à cette hausse du coût du travail</a:t>
            </a:r>
            <a:endParaRPr lang="fr-FR" sz="1400" dirty="0"/>
          </a:p>
        </p:txBody>
      </p:sp>
      <p:sp>
        <p:nvSpPr>
          <p:cNvPr id="10" name="ZoneTexte 9">
            <a:extLst>
              <a:ext uri="{FF2B5EF4-FFF2-40B4-BE49-F238E27FC236}">
                <a16:creationId xmlns:a16="http://schemas.microsoft.com/office/drawing/2014/main" id="{371CE72F-473D-4720-8A58-5E079F04F161}"/>
              </a:ext>
            </a:extLst>
          </p:cNvPr>
          <p:cNvSpPr txBox="1"/>
          <p:nvPr/>
        </p:nvSpPr>
        <p:spPr>
          <a:xfrm>
            <a:off x="0" y="1382055"/>
            <a:ext cx="3735835" cy="2913105"/>
          </a:xfrm>
          <a:prstGeom prst="rect">
            <a:avLst/>
          </a:prstGeom>
          <a:noFill/>
        </p:spPr>
        <p:txBody>
          <a:bodyPr wrap="square">
            <a:spAutoFit/>
          </a:bodyPr>
          <a:lstStyle/>
          <a:p>
            <a:pPr marL="171450" indent="-171450" algn="just">
              <a:lnSpc>
                <a:spcPct val="93000"/>
              </a:lnSpc>
              <a:spcBef>
                <a:spcPts val="300"/>
              </a:spcBef>
              <a:buClr>
                <a:schemeClr val="accent1"/>
              </a:buClr>
              <a:buSzPct val="100000"/>
              <a:buFont typeface="Arial" panose="020B0604020202020204" pitchFamily="34" charset="0"/>
              <a:buChar char="•"/>
            </a:pPr>
            <a:r>
              <a:rPr lang="fr-FR" sz="1050" dirty="0">
                <a:latin typeface="Marianne" panose="02000000000000000000" pitchFamily="2" charset="0"/>
              </a:rPr>
              <a:t>Augmenter la productivité des travailleurs est difficile, notamment du fait de la réforme de l’orientation qui peut conduire à faire évoluer le public accueilli. </a:t>
            </a:r>
          </a:p>
          <a:p>
            <a:pPr marL="171450" indent="-171450" algn="just">
              <a:lnSpc>
                <a:spcPct val="93000"/>
              </a:lnSpc>
              <a:spcBef>
                <a:spcPts val="300"/>
              </a:spcBef>
              <a:buClr>
                <a:schemeClr val="accent1"/>
              </a:buClr>
              <a:buSzPct val="100000"/>
              <a:buFont typeface="Arial" panose="020B0604020202020204" pitchFamily="34" charset="0"/>
              <a:buChar char="•"/>
            </a:pPr>
            <a:r>
              <a:rPr lang="fr-FR" sz="1050" dirty="0">
                <a:latin typeface="Marianne" panose="02000000000000000000" pitchFamily="2" charset="0"/>
              </a:rPr>
              <a:t>Faire évoluer le prix des prestations pratiquées, en répercutant tout ou partie des hausses de coût du travail sur les prix de vente, impacterait fortement la compétitivité des Esat (qui explique un tiers du recours aux Esat). </a:t>
            </a:r>
          </a:p>
          <a:p>
            <a:pPr marL="171450" indent="-171450" algn="just">
              <a:lnSpc>
                <a:spcPct val="93000"/>
              </a:lnSpc>
              <a:spcBef>
                <a:spcPts val="300"/>
              </a:spcBef>
              <a:buClr>
                <a:schemeClr val="accent1"/>
              </a:buClr>
              <a:buSzPct val="100000"/>
              <a:buFont typeface="Arial" panose="020B0604020202020204" pitchFamily="34" charset="0"/>
              <a:buChar char="•"/>
            </a:pPr>
            <a:r>
              <a:rPr lang="fr-FR" sz="1050" dirty="0">
                <a:latin typeface="Marianne" panose="02000000000000000000" pitchFamily="2" charset="0"/>
              </a:rPr>
              <a:t>Faire évoluer les activités proposées aux travailleurs handicapés pour rejoindre les segments de marché à plus forte marge apparaît indispensable; mais cette évolution doit être accompagnée et produira des effets plutôt à moyen-terme. </a:t>
            </a:r>
          </a:p>
          <a:p>
            <a:pPr algn="just">
              <a:lnSpc>
                <a:spcPct val="93000"/>
              </a:lnSpc>
              <a:spcBef>
                <a:spcPts val="300"/>
              </a:spcBef>
              <a:buClr>
                <a:schemeClr val="tx1"/>
              </a:buClr>
              <a:buSzPct val="100000"/>
            </a:pPr>
            <a:r>
              <a:rPr lang="fr-FR" sz="1050" dirty="0">
                <a:latin typeface="Marianne" panose="02000000000000000000" pitchFamily="2" charset="0"/>
              </a:rPr>
              <a:t>La commande publique pourrait également constituer un relai de croissance à moyen-terme: elle reste pour le moment en deçà des objectifs fixés sur les clauses sociales. </a:t>
            </a:r>
            <a:r>
              <a:rPr lang="fr-FR" sz="1050" b="1" dirty="0">
                <a:latin typeface="Marianne" panose="02000000000000000000" pitchFamily="2" charset="0"/>
              </a:rPr>
              <a:t> </a:t>
            </a:r>
          </a:p>
        </p:txBody>
      </p:sp>
      <p:sp>
        <p:nvSpPr>
          <p:cNvPr id="11" name="ZoneTexte 10">
            <a:extLst>
              <a:ext uri="{FF2B5EF4-FFF2-40B4-BE49-F238E27FC236}">
                <a16:creationId xmlns:a16="http://schemas.microsoft.com/office/drawing/2014/main" id="{D20BF0A8-CF57-4ECB-A130-31D22535008B}"/>
              </a:ext>
            </a:extLst>
          </p:cNvPr>
          <p:cNvSpPr txBox="1"/>
          <p:nvPr/>
        </p:nvSpPr>
        <p:spPr>
          <a:xfrm>
            <a:off x="4408750" y="1286386"/>
            <a:ext cx="4655282" cy="3254737"/>
          </a:xfrm>
          <a:prstGeom prst="rect">
            <a:avLst/>
          </a:prstGeom>
          <a:noFill/>
        </p:spPr>
        <p:txBody>
          <a:bodyPr wrap="square">
            <a:spAutoFit/>
          </a:bodyPr>
          <a:lstStyle/>
          <a:p>
            <a:pPr algn="just">
              <a:lnSpc>
                <a:spcPct val="93000"/>
              </a:lnSpc>
              <a:spcBef>
                <a:spcPts val="300"/>
              </a:spcBef>
              <a:buClr>
                <a:schemeClr val="tx1"/>
              </a:buClr>
              <a:buSzPct val="100000"/>
            </a:pPr>
            <a:r>
              <a:rPr lang="fr-FR" sz="1000" b="1" dirty="0">
                <a:latin typeface="Marianne" panose="02000000000000000000" pitchFamily="2" charset="0"/>
              </a:rPr>
              <a:t>Proposition : Mettre en place un suivi du public invité à rejoindre le milieu ordinaire et celui proposé à une orientation vers le milieu protégé, orienté et admis en Esat, pour qualifier l’impact éventuel de la réforme sur le nombre et le profil des travailleurs orientés vers l’Esat en utilisant l’enquête annuelle réalisée par le GIP Plateforme de l’inclusion [DGCS]</a:t>
            </a:r>
          </a:p>
          <a:p>
            <a:pPr algn="just">
              <a:lnSpc>
                <a:spcPct val="93000"/>
              </a:lnSpc>
              <a:spcBef>
                <a:spcPts val="300"/>
              </a:spcBef>
              <a:buClr>
                <a:schemeClr val="tx1"/>
              </a:buClr>
              <a:buSzPct val="100000"/>
            </a:pPr>
            <a:r>
              <a:rPr lang="fr-FR" sz="1000" b="1" dirty="0">
                <a:latin typeface="Marianne" panose="02000000000000000000" pitchFamily="2" charset="0"/>
              </a:rPr>
              <a:t>P: Supprimer l’interdiction de marge financière liée à la mise à disposition d’un travailleur handicapé d’Esat auprès d’un acteur du monde ordinaire prévue à l’article R344-17 du CASF [DGCS].</a:t>
            </a:r>
          </a:p>
          <a:p>
            <a:pPr algn="just">
              <a:lnSpc>
                <a:spcPct val="93000"/>
              </a:lnSpc>
              <a:spcBef>
                <a:spcPts val="300"/>
              </a:spcBef>
              <a:buClr>
                <a:schemeClr val="tx1"/>
              </a:buClr>
              <a:buSzPct val="100000"/>
            </a:pPr>
            <a:r>
              <a:rPr lang="fr-FR" sz="1000" b="1" dirty="0">
                <a:latin typeface="Marianne" panose="02000000000000000000" pitchFamily="2" charset="0"/>
              </a:rPr>
              <a:t>P: Consolider la résilience économique des Esat en : </a:t>
            </a:r>
          </a:p>
          <a:p>
            <a:pPr marL="342900" lvl="0" indent="-342900" algn="just" hangingPunct="0">
              <a:spcBef>
                <a:spcPts val="300"/>
              </a:spcBef>
              <a:spcAft>
                <a:spcPts val="300"/>
              </a:spcAft>
              <a:buClr>
                <a:srgbClr val="008000"/>
              </a:buClr>
              <a:buSzPts val="900"/>
              <a:buFont typeface="Wingdings 2" panose="05020102010507070707" pitchFamily="18" charset="2"/>
              <a:buChar char=""/>
            </a:pPr>
            <a:r>
              <a:rPr lang="fr-FR" sz="1000" b="1" dirty="0">
                <a:latin typeface="Marianne" panose="02000000000000000000" pitchFamily="2" charset="0"/>
              </a:rPr>
              <a:t>confiant aux centrales d’achat (</a:t>
            </a:r>
            <a:r>
              <a:rPr lang="fr-FR" sz="1000" b="1" dirty="0" err="1">
                <a:latin typeface="Marianne" panose="02000000000000000000" pitchFamily="2" charset="0"/>
              </a:rPr>
              <a:t>Ugap</a:t>
            </a:r>
            <a:r>
              <a:rPr lang="fr-FR" sz="1000" b="1" dirty="0">
                <a:latin typeface="Marianne" panose="02000000000000000000" pitchFamily="2" charset="0"/>
              </a:rPr>
              <a:t>/</a:t>
            </a:r>
            <a:r>
              <a:rPr lang="fr-FR" sz="1000" b="1" dirty="0" err="1">
                <a:latin typeface="Marianne" panose="02000000000000000000" pitchFamily="2" charset="0"/>
              </a:rPr>
              <a:t>Uniha</a:t>
            </a:r>
            <a:r>
              <a:rPr lang="fr-FR" sz="1000" b="1" dirty="0">
                <a:latin typeface="Marianne" panose="02000000000000000000" pitchFamily="2" charset="0"/>
              </a:rPr>
              <a:t>/</a:t>
            </a:r>
            <a:r>
              <a:rPr lang="fr-FR" sz="1000" b="1" dirty="0" err="1">
                <a:latin typeface="Marianne" panose="02000000000000000000" pitchFamily="2" charset="0"/>
              </a:rPr>
              <a:t>Resah</a:t>
            </a:r>
            <a:r>
              <a:rPr lang="fr-FR" sz="1000" b="1" dirty="0">
                <a:latin typeface="Marianne" panose="02000000000000000000" pitchFamily="2" charset="0"/>
              </a:rPr>
              <a:t>), en lien avec le futur réseau commun </a:t>
            </a:r>
            <a:r>
              <a:rPr lang="fr-FR" sz="1000" b="1" dirty="0" err="1">
                <a:latin typeface="Marianne" panose="02000000000000000000" pitchFamily="2" charset="0"/>
              </a:rPr>
              <a:t>Gesat</a:t>
            </a:r>
            <a:r>
              <a:rPr lang="fr-FR" sz="1000" b="1" dirty="0">
                <a:latin typeface="Marianne" panose="02000000000000000000" pitchFamily="2" charset="0"/>
              </a:rPr>
              <a:t>/</a:t>
            </a:r>
            <a:r>
              <a:rPr lang="fr-FR" sz="1000" b="1" dirty="0" err="1">
                <a:latin typeface="Marianne" panose="02000000000000000000" pitchFamily="2" charset="0"/>
              </a:rPr>
              <a:t>Handeco</a:t>
            </a:r>
            <a:r>
              <a:rPr lang="fr-FR" sz="1000" b="1" dirty="0">
                <a:latin typeface="Marianne" panose="02000000000000000000" pitchFamily="2" charset="0"/>
              </a:rPr>
              <a:t> la mission d’identifier des segments d’achats publics compatibles avec les prestations de services offertes par les Esat à court-terme et susceptibles de constituer un relais de croissance à moyen-terme [Centrales d’achat, DAE] ; </a:t>
            </a:r>
          </a:p>
          <a:p>
            <a:pPr marL="342900" lvl="0" indent="-342900" algn="just" hangingPunct="0">
              <a:spcBef>
                <a:spcPts val="300"/>
              </a:spcBef>
              <a:spcAft>
                <a:spcPts val="300"/>
              </a:spcAft>
              <a:buClr>
                <a:srgbClr val="008000"/>
              </a:buClr>
              <a:buSzPts val="900"/>
              <a:buFont typeface="Wingdings 2" panose="05020102010507070707" pitchFamily="18" charset="2"/>
              <a:buChar char=""/>
            </a:pPr>
            <a:r>
              <a:rPr lang="fr-FR" sz="1000" b="1" dirty="0">
                <a:latin typeface="Marianne" panose="02000000000000000000" pitchFamily="2" charset="0"/>
              </a:rPr>
              <a:t>confiant au futur réseau </a:t>
            </a:r>
            <a:r>
              <a:rPr lang="fr-FR" sz="1000" b="1" dirty="0" err="1">
                <a:latin typeface="Marianne" panose="02000000000000000000" pitchFamily="2" charset="0"/>
              </a:rPr>
              <a:t>Gesat</a:t>
            </a:r>
            <a:r>
              <a:rPr lang="fr-FR" sz="1000" b="1" dirty="0">
                <a:latin typeface="Marianne" panose="02000000000000000000" pitchFamily="2" charset="0"/>
              </a:rPr>
              <a:t>/</a:t>
            </a:r>
            <a:r>
              <a:rPr lang="fr-FR" sz="1000" b="1" dirty="0" err="1">
                <a:latin typeface="Marianne" panose="02000000000000000000" pitchFamily="2" charset="0"/>
              </a:rPr>
              <a:t>Handeco</a:t>
            </a:r>
            <a:r>
              <a:rPr lang="fr-FR" sz="1000" b="1" dirty="0">
                <a:latin typeface="Marianne" panose="02000000000000000000" pitchFamily="2" charset="0"/>
              </a:rPr>
              <a:t> une travail de prospective des secteurs d’avenir pour les Esat, en lien avec les filières industrielles de demain, dont la déclinaison territoriale serait coconstruite avec les </a:t>
            </a:r>
            <a:r>
              <a:rPr lang="fr-FR" sz="1000" b="1" dirty="0" err="1">
                <a:latin typeface="Marianne" panose="02000000000000000000" pitchFamily="2" charset="0"/>
              </a:rPr>
              <a:t>Dreets</a:t>
            </a:r>
            <a:r>
              <a:rPr lang="fr-FR" sz="1000" b="1" dirty="0">
                <a:latin typeface="Marianne" panose="02000000000000000000" pitchFamily="2" charset="0"/>
              </a:rPr>
              <a:t> [Réseau </a:t>
            </a:r>
            <a:r>
              <a:rPr lang="fr-FR" sz="1000" b="1" dirty="0" err="1">
                <a:latin typeface="Marianne" panose="02000000000000000000" pitchFamily="2" charset="0"/>
              </a:rPr>
              <a:t>Gesat</a:t>
            </a:r>
            <a:r>
              <a:rPr lang="fr-FR" sz="1000" b="1" dirty="0">
                <a:latin typeface="Marianne" panose="02000000000000000000" pitchFamily="2" charset="0"/>
              </a:rPr>
              <a:t>/</a:t>
            </a:r>
            <a:r>
              <a:rPr lang="fr-FR" sz="1000" b="1" dirty="0" err="1">
                <a:latin typeface="Marianne" panose="02000000000000000000" pitchFamily="2" charset="0"/>
              </a:rPr>
              <a:t>Handeco</a:t>
            </a:r>
            <a:r>
              <a:rPr lang="fr-FR" sz="1000" b="1" dirty="0">
                <a:latin typeface="Marianne" panose="02000000000000000000" pitchFamily="2" charset="0"/>
              </a:rPr>
              <a:t> DGCS]. </a:t>
            </a:r>
          </a:p>
        </p:txBody>
      </p:sp>
      <p:pic>
        <p:nvPicPr>
          <p:cNvPr id="12" name="Image 11">
            <a:extLst>
              <a:ext uri="{FF2B5EF4-FFF2-40B4-BE49-F238E27FC236}">
                <a16:creationId xmlns:a16="http://schemas.microsoft.com/office/drawing/2014/main" id="{624B6E3D-FFE7-4941-B18E-FE7CF65CE0E2}"/>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
        <p:nvSpPr>
          <p:cNvPr id="7" name="Flèche : droite 6">
            <a:extLst>
              <a:ext uri="{FF2B5EF4-FFF2-40B4-BE49-F238E27FC236}">
                <a16:creationId xmlns:a16="http://schemas.microsoft.com/office/drawing/2014/main" id="{CCDF44CD-4BC0-4EC4-9CBE-66D43B80020C}"/>
              </a:ext>
            </a:extLst>
          </p:cNvPr>
          <p:cNvSpPr/>
          <p:nvPr/>
        </p:nvSpPr>
        <p:spPr>
          <a:xfrm>
            <a:off x="3735834" y="2573513"/>
            <a:ext cx="672915" cy="340242"/>
          </a:xfrm>
          <a:prstGeom prst="rightArrow">
            <a:avLst/>
          </a:prstGeom>
          <a:solidFill>
            <a:schemeClr val="accent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endParaRPr lang="fr-FR" sz="1400" dirty="0" err="1">
              <a:solidFill>
                <a:schemeClr val="tx1"/>
              </a:solidFill>
            </a:endParaRPr>
          </a:p>
        </p:txBody>
      </p:sp>
    </p:spTree>
    <p:extLst>
      <p:ext uri="{BB962C8B-B14F-4D97-AF65-F5344CB8AC3E}">
        <p14:creationId xmlns:p14="http://schemas.microsoft.com/office/powerpoint/2010/main" val="1336847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80BD0EE-7293-4E0D-B814-88CB31CC197C}"/>
              </a:ext>
            </a:extLst>
          </p:cNvPr>
          <p:cNvSpPr>
            <a:spLocks noGrp="1"/>
          </p:cNvSpPr>
          <p:nvPr>
            <p:ph type="title"/>
          </p:nvPr>
        </p:nvSpPr>
        <p:spPr>
          <a:xfrm>
            <a:off x="359979" y="652653"/>
            <a:ext cx="8496300" cy="539991"/>
          </a:xfrm>
        </p:spPr>
        <p:txBody>
          <a:bodyPr>
            <a:noAutofit/>
          </a:bodyPr>
          <a:lstStyle/>
          <a:p>
            <a:r>
              <a:rPr lang="fr-FR" altLang="fr-FR" sz="1400" dirty="0"/>
              <a:t>La hausse de rémunération, même faiblement prise en charge par les Esat, constituerait un choc d’offre disproportionné avec un gain limité pour une majorité de travailleurs, et des pertes pour les autres</a:t>
            </a:r>
            <a:endParaRPr lang="fr-FR" sz="1400" dirty="0"/>
          </a:p>
        </p:txBody>
      </p:sp>
      <p:pic>
        <p:nvPicPr>
          <p:cNvPr id="90" name="Image 89">
            <a:extLst>
              <a:ext uri="{FF2B5EF4-FFF2-40B4-BE49-F238E27FC236}">
                <a16:creationId xmlns:a16="http://schemas.microsoft.com/office/drawing/2014/main" id="{75632A59-6DF4-45F2-8922-1E0B3D61C039}"/>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
        <p:nvSpPr>
          <p:cNvPr id="64" name="Espace réservé du texte 5">
            <a:extLst>
              <a:ext uri="{FF2B5EF4-FFF2-40B4-BE49-F238E27FC236}">
                <a16:creationId xmlns:a16="http://schemas.microsoft.com/office/drawing/2014/main" id="{A375EC00-0D97-498D-9291-237EEC6C043F}"/>
              </a:ext>
            </a:extLst>
          </p:cNvPr>
          <p:cNvSpPr>
            <a:spLocks noGrp="1"/>
          </p:cNvSpPr>
          <p:nvPr>
            <p:ph type="body" sz="quarter" idx="13"/>
          </p:nvPr>
        </p:nvSpPr>
        <p:spPr>
          <a:xfrm>
            <a:off x="157783" y="1304396"/>
            <a:ext cx="4097640" cy="399250"/>
          </a:xfrm>
        </p:spPr>
        <p:txBody>
          <a:bodyPr>
            <a:normAutofit fontScale="47500" lnSpcReduction="20000"/>
          </a:bodyPr>
          <a:lstStyle/>
          <a:p>
            <a:pPr algn="just"/>
            <a:r>
              <a:rPr lang="fr-FR" sz="2500" b="1" dirty="0">
                <a:solidFill>
                  <a:schemeClr val="tx1">
                    <a:lumMod val="50000"/>
                    <a:lumOff val="50000"/>
                  </a:schemeClr>
                </a:solidFill>
                <a:latin typeface="Marianne" panose="02000000000000000000" pitchFamily="2" charset="0"/>
              </a:rPr>
              <a:t>Les ressources des travailleurs d’Esat sont régies par des règles complexes peu sensibles à la rémunération </a:t>
            </a:r>
          </a:p>
          <a:p>
            <a:pPr algn="just"/>
            <a:endParaRPr lang="fr-FR" dirty="0"/>
          </a:p>
        </p:txBody>
      </p:sp>
      <p:sp>
        <p:nvSpPr>
          <p:cNvPr id="66" name="Rectangle 65">
            <a:extLst>
              <a:ext uri="{FF2B5EF4-FFF2-40B4-BE49-F238E27FC236}">
                <a16:creationId xmlns:a16="http://schemas.microsoft.com/office/drawing/2014/main" id="{D143E38D-7DB0-4F73-B6B9-264BE94C0BA7}"/>
              </a:ext>
            </a:extLst>
          </p:cNvPr>
          <p:cNvSpPr/>
          <p:nvPr/>
        </p:nvSpPr>
        <p:spPr>
          <a:xfrm>
            <a:off x="304148" y="1629536"/>
            <a:ext cx="4206932" cy="3340915"/>
          </a:xfrm>
          <a:prstGeom prst="rect">
            <a:avLst/>
          </a:prstGeom>
        </p:spPr>
        <p:txBody>
          <a:bodyPr wrap="square">
            <a:spAutoFit/>
          </a:bodyPr>
          <a:lstStyle/>
          <a:p>
            <a:pPr algn="just">
              <a:spcBef>
                <a:spcPts val="300"/>
              </a:spcBef>
              <a:buClr>
                <a:schemeClr val="tx1"/>
              </a:buClr>
              <a:buSzPct val="100000"/>
            </a:pPr>
            <a:r>
              <a:rPr lang="fr-FR" sz="1000" dirty="0">
                <a:latin typeface="Marianne" panose="02000000000000000000" pitchFamily="2" charset="0"/>
              </a:rPr>
              <a:t>Le calcul de l’AAH diffère du milieu protégé au milieu ordinaire (MO): </a:t>
            </a:r>
          </a:p>
          <a:p>
            <a:pPr marL="285750" indent="-2857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le revenu de référence considéré n’est pas le même (N-2 vs 3 derniers mois)</a:t>
            </a:r>
          </a:p>
          <a:p>
            <a:pPr marL="285750" indent="-2857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les abattements sont de nature et de montants différents</a:t>
            </a:r>
          </a:p>
          <a:p>
            <a:pPr marL="285750" indent="-2857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si le travailleur en est bénéficiaire, un abattement forfaitaire </a:t>
            </a:r>
            <a:r>
              <a:rPr lang="fr-FR" sz="1000" dirty="0" err="1">
                <a:latin typeface="Marianne" panose="02000000000000000000" pitchFamily="2" charset="0"/>
              </a:rPr>
              <a:t>Pa-Pi</a:t>
            </a:r>
            <a:r>
              <a:rPr lang="fr-FR" sz="1000" dirty="0">
                <a:latin typeface="Marianne" panose="02000000000000000000" pitchFamily="2" charset="0"/>
              </a:rPr>
              <a:t> d’au maximum 218,33 € s’applique à la base ressource de l’AAH en Esat mais pas en MO. </a:t>
            </a:r>
          </a:p>
          <a:p>
            <a:pPr algn="just">
              <a:spcBef>
                <a:spcPts val="300"/>
              </a:spcBef>
              <a:buClr>
                <a:schemeClr val="tx1"/>
              </a:buClr>
              <a:buSzPct val="100000"/>
            </a:pPr>
            <a:r>
              <a:rPr lang="fr-FR" sz="1000" dirty="0">
                <a:latin typeface="Marianne" panose="02000000000000000000" pitchFamily="2" charset="0"/>
              </a:rPr>
              <a:t>Cette situation génère des effets ambigus: </a:t>
            </a:r>
          </a:p>
          <a:p>
            <a:pPr marL="171450" indent="-1714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Toute réforme génère des variations différées des ressources disponibles </a:t>
            </a:r>
          </a:p>
          <a:p>
            <a:pPr marL="171450" indent="-1714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Pour 20% de la population Esat (bénéficiaire </a:t>
            </a:r>
            <a:r>
              <a:rPr lang="fr-FR" sz="1000" dirty="0" err="1">
                <a:latin typeface="Marianne" panose="02000000000000000000" pitchFamily="2" charset="0"/>
              </a:rPr>
              <a:t>Pa-Pi</a:t>
            </a:r>
            <a:r>
              <a:rPr lang="fr-FR" sz="1000" dirty="0">
                <a:latin typeface="Marianne" panose="02000000000000000000" pitchFamily="2" charset="0"/>
              </a:rPr>
              <a:t> + autres prestations), toute hausse de la rémunération génère une baisse du niveau de ressources. </a:t>
            </a:r>
          </a:p>
          <a:p>
            <a:pPr marL="171450" indent="-171450" algn="just">
              <a:spcBef>
                <a:spcPts val="300"/>
              </a:spcBef>
              <a:buClr>
                <a:schemeClr val="tx1"/>
              </a:buClr>
              <a:buSzPct val="100000"/>
              <a:buFont typeface="Arial" panose="020B0604020202020204" pitchFamily="34" charset="0"/>
              <a:buChar char="•"/>
            </a:pPr>
            <a:r>
              <a:rPr lang="fr-FR" sz="1000" dirty="0">
                <a:latin typeface="Marianne" panose="02000000000000000000" pitchFamily="2" charset="0"/>
              </a:rPr>
              <a:t>L’incitation monétaire au passage en milieu ordinaire existe pour tous les travailleurs d’Esat, mais elle est marginale pour les bénéficiaires de </a:t>
            </a:r>
            <a:r>
              <a:rPr lang="fr-FR" sz="1000" dirty="0" err="1">
                <a:latin typeface="Marianne" panose="02000000000000000000" pitchFamily="2" charset="0"/>
              </a:rPr>
              <a:t>Pa-Pi</a:t>
            </a:r>
            <a:r>
              <a:rPr lang="fr-FR" sz="1000" dirty="0">
                <a:latin typeface="Marianne" panose="02000000000000000000" pitchFamily="2" charset="0"/>
              </a:rPr>
              <a:t>. </a:t>
            </a:r>
          </a:p>
          <a:p>
            <a:pPr marL="171450" indent="-171450" algn="just">
              <a:spcBef>
                <a:spcPts val="300"/>
              </a:spcBef>
              <a:buClr>
                <a:schemeClr val="tx1"/>
              </a:buClr>
              <a:buSzPct val="100000"/>
              <a:buFont typeface="Arial" panose="020B0604020202020204" pitchFamily="34" charset="0"/>
              <a:buChar char="•"/>
            </a:pPr>
            <a:endParaRPr lang="fr-FR" sz="1000" dirty="0">
              <a:latin typeface="Marianne" panose="02000000000000000000" pitchFamily="2" charset="0"/>
            </a:endParaRPr>
          </a:p>
          <a:p>
            <a:pPr algn="just">
              <a:spcBef>
                <a:spcPts val="300"/>
              </a:spcBef>
              <a:buClr>
                <a:schemeClr val="tx1"/>
              </a:buClr>
              <a:buSzPct val="100000"/>
            </a:pPr>
            <a:endParaRPr lang="fr-FR" sz="1000" dirty="0">
              <a:latin typeface="Marianne" panose="02000000000000000000" pitchFamily="2" charset="0"/>
            </a:endParaRPr>
          </a:p>
        </p:txBody>
      </p:sp>
      <p:sp>
        <p:nvSpPr>
          <p:cNvPr id="68" name="Espace réservé du texte 5">
            <a:extLst>
              <a:ext uri="{FF2B5EF4-FFF2-40B4-BE49-F238E27FC236}">
                <a16:creationId xmlns:a16="http://schemas.microsoft.com/office/drawing/2014/main" id="{00B64131-2993-4380-ACD3-1A969DEFA7DD}"/>
              </a:ext>
            </a:extLst>
          </p:cNvPr>
          <p:cNvSpPr txBox="1">
            <a:spLocks/>
          </p:cNvSpPr>
          <p:nvPr/>
        </p:nvSpPr>
        <p:spPr bwMode="gray">
          <a:xfrm>
            <a:off x="5048127" y="1286899"/>
            <a:ext cx="4047382" cy="399250"/>
          </a:xfrm>
          <a:prstGeom prst="rect">
            <a:avLst/>
          </a:prstGeom>
        </p:spPr>
        <p:txBody>
          <a:bodyPr vert="horz" lIns="0" tIns="0" rIns="0" bIns="0" rtlCol="0" anchor="t" anchorCtr="0">
            <a:normAutofit/>
          </a:bodyPr>
          <a:lstStyle>
            <a:lvl1pPr marL="9525" indent="85723" algn="l" defTabSz="914378" rtl="0" eaLnBrk="1" latinLnBrk="0" hangingPunct="1">
              <a:lnSpc>
                <a:spcPct val="100000"/>
              </a:lnSpc>
              <a:spcBef>
                <a:spcPts val="400"/>
              </a:spcBef>
              <a:spcAft>
                <a:spcPts val="800"/>
              </a:spcAft>
              <a:buFont typeface="+mj-lt"/>
              <a:buNone/>
              <a:tabLst/>
              <a:defRPr sz="1500" b="1" kern="1200">
                <a:solidFill>
                  <a:schemeClr val="tx1">
                    <a:lumMod val="50000"/>
                    <a:lumOff val="50000"/>
                  </a:schemeClr>
                </a:solidFill>
                <a:latin typeface="Marianne" panose="02000000000000000000" pitchFamily="2" charset="0"/>
                <a:ea typeface="+mn-ea"/>
                <a:cs typeface="+mn-cs"/>
              </a:defRPr>
            </a:lvl1pPr>
            <a:lvl2pPr marL="323992" indent="-143996" algn="l" defTabSz="914378" rtl="0" eaLnBrk="1" latinLnBrk="0" hangingPunct="1">
              <a:lnSpc>
                <a:spcPct val="100000"/>
              </a:lnSpc>
              <a:spcBef>
                <a:spcPts val="600"/>
              </a:spcBef>
              <a:spcAft>
                <a:spcPts val="800"/>
              </a:spcAft>
              <a:buSzPct val="100000"/>
              <a:buFont typeface="+mj-lt"/>
              <a:buAutoNum type="alphaLcPeriod"/>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1200" dirty="0"/>
              <a:t>À terme, la réforme préconisée par la lettre de mission fait 30% de perdants</a:t>
            </a:r>
          </a:p>
        </p:txBody>
      </p:sp>
      <p:graphicFrame>
        <p:nvGraphicFramePr>
          <p:cNvPr id="70" name="Graphique 69">
            <a:extLst>
              <a:ext uri="{FF2B5EF4-FFF2-40B4-BE49-F238E27FC236}">
                <a16:creationId xmlns:a16="http://schemas.microsoft.com/office/drawing/2014/main" id="{DDB12AEC-D691-4B10-80EB-31E72A92C62C}"/>
              </a:ext>
            </a:extLst>
          </p:cNvPr>
          <p:cNvGraphicFramePr>
            <a:graphicFrameLocks/>
          </p:cNvGraphicFramePr>
          <p:nvPr>
            <p:extLst>
              <p:ext uri="{D42A27DB-BD31-4B8C-83A1-F6EECF244321}">
                <p14:modId xmlns:p14="http://schemas.microsoft.com/office/powerpoint/2010/main" val="1728112805"/>
              </p:ext>
            </p:extLst>
          </p:nvPr>
        </p:nvGraphicFramePr>
        <p:xfrm>
          <a:off x="4888578" y="1629536"/>
          <a:ext cx="4206932" cy="30463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9798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2A38DBF-3BCD-4CFE-847C-2994D2912114}"/>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6" name="Espace réservé du texte 5">
            <a:extLst>
              <a:ext uri="{FF2B5EF4-FFF2-40B4-BE49-F238E27FC236}">
                <a16:creationId xmlns:a16="http://schemas.microsoft.com/office/drawing/2014/main" id="{08BFAB5B-5F06-4E12-8F11-6CE8E85328C7}"/>
              </a:ext>
            </a:extLst>
          </p:cNvPr>
          <p:cNvSpPr>
            <a:spLocks noGrp="1"/>
          </p:cNvSpPr>
          <p:nvPr>
            <p:ph type="body" sz="quarter" idx="15"/>
          </p:nvPr>
        </p:nvSpPr>
        <p:spPr>
          <a:xfrm>
            <a:off x="0" y="4740285"/>
            <a:ext cx="8676487" cy="403215"/>
          </a:xfrm>
        </p:spPr>
        <p:txBody>
          <a:bodyPr>
            <a:normAutofit/>
          </a:bodyPr>
          <a:lstStyle/>
          <a:p>
            <a:r>
              <a:rPr lang="fr-FR" i="1" u="sng" dirty="0"/>
              <a:t>Note de lecture: </a:t>
            </a:r>
            <a:r>
              <a:rPr lang="fr-FR" i="1" dirty="0"/>
              <a:t>la hausse de la rémunération des travailleurs en Esat à 100% du Smic (85% aide au poste, 15% rémunération directe) représente un surcoût pour les Esat de 48,1M€ par an. Les Esat recevraient 1,1Md€ d’aide au poste en plus reversés aux travailleurs et à la sécurité sociale et débourseraient 134,8M€/an de plus en rémunération directe, compensée à hauteur de 86,6M€/par an par les allègements généraux.</a:t>
            </a:r>
          </a:p>
        </p:txBody>
      </p:sp>
      <p:sp>
        <p:nvSpPr>
          <p:cNvPr id="7" name="Rectangle 6">
            <a:extLst>
              <a:ext uri="{FF2B5EF4-FFF2-40B4-BE49-F238E27FC236}">
                <a16:creationId xmlns:a16="http://schemas.microsoft.com/office/drawing/2014/main" id="{2A78EAC0-3880-4CC5-84CB-278B2C90C999}"/>
              </a:ext>
            </a:extLst>
          </p:cNvPr>
          <p:cNvSpPr/>
          <p:nvPr/>
        </p:nvSpPr>
        <p:spPr>
          <a:xfrm>
            <a:off x="543140" y="1613264"/>
            <a:ext cx="2701949" cy="717425"/>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8" name="Rectangle 7">
            <a:extLst>
              <a:ext uri="{FF2B5EF4-FFF2-40B4-BE49-F238E27FC236}">
                <a16:creationId xmlns:a16="http://schemas.microsoft.com/office/drawing/2014/main" id="{4637FAC1-025E-49C1-A94A-4F1618F0205B}"/>
              </a:ext>
            </a:extLst>
          </p:cNvPr>
          <p:cNvSpPr/>
          <p:nvPr/>
        </p:nvSpPr>
        <p:spPr>
          <a:xfrm>
            <a:off x="5140012" y="3335758"/>
            <a:ext cx="2413191" cy="1058779"/>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9" name="Rectangle 8">
            <a:extLst>
              <a:ext uri="{FF2B5EF4-FFF2-40B4-BE49-F238E27FC236}">
                <a16:creationId xmlns:a16="http://schemas.microsoft.com/office/drawing/2014/main" id="{941ACCBF-AADA-40CE-8134-59D2A76B446E}"/>
              </a:ext>
            </a:extLst>
          </p:cNvPr>
          <p:cNvSpPr/>
          <p:nvPr/>
        </p:nvSpPr>
        <p:spPr>
          <a:xfrm>
            <a:off x="5144595" y="1625160"/>
            <a:ext cx="2413191" cy="801999"/>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10" name="Rectangle 9">
            <a:extLst>
              <a:ext uri="{FF2B5EF4-FFF2-40B4-BE49-F238E27FC236}">
                <a16:creationId xmlns:a16="http://schemas.microsoft.com/office/drawing/2014/main" id="{AB1B40E1-112A-46E9-9EDE-3EA63E6FCB41}"/>
              </a:ext>
            </a:extLst>
          </p:cNvPr>
          <p:cNvSpPr/>
          <p:nvPr/>
        </p:nvSpPr>
        <p:spPr>
          <a:xfrm>
            <a:off x="520976" y="3442211"/>
            <a:ext cx="2701949" cy="122722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11" name="Rectangle 10">
            <a:extLst>
              <a:ext uri="{FF2B5EF4-FFF2-40B4-BE49-F238E27FC236}">
                <a16:creationId xmlns:a16="http://schemas.microsoft.com/office/drawing/2014/main" id="{5CC40A40-C9F8-487C-A194-9F98E9F7C795}"/>
              </a:ext>
            </a:extLst>
          </p:cNvPr>
          <p:cNvSpPr/>
          <p:nvPr/>
        </p:nvSpPr>
        <p:spPr>
          <a:xfrm>
            <a:off x="5061984" y="1066990"/>
            <a:ext cx="2530069" cy="3374978"/>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pic>
        <p:nvPicPr>
          <p:cNvPr id="13" name="Graphique 12" descr="Banque avec un remplissage uni">
            <a:extLst>
              <a:ext uri="{FF2B5EF4-FFF2-40B4-BE49-F238E27FC236}">
                <a16:creationId xmlns:a16="http://schemas.microsoft.com/office/drawing/2014/main" id="{3E7E433C-0B29-4F0A-8A83-E7ACF10C7F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71835" y="1033440"/>
            <a:ext cx="628221" cy="628221"/>
          </a:xfrm>
          <a:prstGeom prst="rect">
            <a:avLst/>
          </a:prstGeom>
        </p:spPr>
      </p:pic>
      <p:pic>
        <p:nvPicPr>
          <p:cNvPr id="17" name="Image 16">
            <a:extLst>
              <a:ext uri="{FF2B5EF4-FFF2-40B4-BE49-F238E27FC236}">
                <a16:creationId xmlns:a16="http://schemas.microsoft.com/office/drawing/2014/main" id="{2359B96F-E7CC-4A9E-BF25-693460CB5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8530" y="2585668"/>
            <a:ext cx="728976" cy="728976"/>
          </a:xfrm>
          <a:prstGeom prst="rect">
            <a:avLst/>
          </a:prstGeom>
        </p:spPr>
      </p:pic>
      <p:pic>
        <p:nvPicPr>
          <p:cNvPr id="19" name="Image 18">
            <a:extLst>
              <a:ext uri="{FF2B5EF4-FFF2-40B4-BE49-F238E27FC236}">
                <a16:creationId xmlns:a16="http://schemas.microsoft.com/office/drawing/2014/main" id="{2033B383-A1D3-4A66-8F23-C9C3B6F54A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286" y="1003564"/>
            <a:ext cx="1260361" cy="576883"/>
          </a:xfrm>
          <a:prstGeom prst="rect">
            <a:avLst/>
          </a:prstGeom>
        </p:spPr>
      </p:pic>
      <p:pic>
        <p:nvPicPr>
          <p:cNvPr id="21" name="Image 20">
            <a:extLst>
              <a:ext uri="{FF2B5EF4-FFF2-40B4-BE49-F238E27FC236}">
                <a16:creationId xmlns:a16="http://schemas.microsoft.com/office/drawing/2014/main" id="{E10243A4-8894-46BC-81DC-99F4D802D6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898" y="2714614"/>
            <a:ext cx="543944" cy="543944"/>
          </a:xfrm>
          <a:prstGeom prst="rect">
            <a:avLst/>
          </a:prstGeom>
        </p:spPr>
      </p:pic>
      <p:sp>
        <p:nvSpPr>
          <p:cNvPr id="22" name="Flèche : bas 21">
            <a:extLst>
              <a:ext uri="{FF2B5EF4-FFF2-40B4-BE49-F238E27FC236}">
                <a16:creationId xmlns:a16="http://schemas.microsoft.com/office/drawing/2014/main" id="{09CE5412-7722-4F4A-B1A9-2223874F38C7}"/>
              </a:ext>
            </a:extLst>
          </p:cNvPr>
          <p:cNvSpPr/>
          <p:nvPr/>
        </p:nvSpPr>
        <p:spPr>
          <a:xfrm rot="5400000">
            <a:off x="3932662" y="1206657"/>
            <a:ext cx="412511" cy="1718690"/>
          </a:xfrm>
          <a:prstGeom prst="downArrow">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25" name="Flèche : bas 24">
            <a:extLst>
              <a:ext uri="{FF2B5EF4-FFF2-40B4-BE49-F238E27FC236}">
                <a16:creationId xmlns:a16="http://schemas.microsoft.com/office/drawing/2014/main" id="{2018C6B8-1DBF-4561-8ED1-CE647CA2243E}"/>
              </a:ext>
            </a:extLst>
          </p:cNvPr>
          <p:cNvSpPr/>
          <p:nvPr/>
        </p:nvSpPr>
        <p:spPr>
          <a:xfrm rot="5400000">
            <a:off x="3940405" y="707283"/>
            <a:ext cx="412511" cy="1720276"/>
          </a:xfrm>
          <a:prstGeom prst="downArrow">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28" name="Flèche : bas 27">
            <a:extLst>
              <a:ext uri="{FF2B5EF4-FFF2-40B4-BE49-F238E27FC236}">
                <a16:creationId xmlns:a16="http://schemas.microsoft.com/office/drawing/2014/main" id="{324B3FCD-FBC0-4133-A331-1FEF487F9511}"/>
              </a:ext>
            </a:extLst>
          </p:cNvPr>
          <p:cNvSpPr/>
          <p:nvPr/>
        </p:nvSpPr>
        <p:spPr>
          <a:xfrm>
            <a:off x="2527500" y="2417548"/>
            <a:ext cx="412511" cy="961231"/>
          </a:xfrm>
          <a:prstGeom prst="downArrow">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30" name="Flèche : bas 29">
            <a:extLst>
              <a:ext uri="{FF2B5EF4-FFF2-40B4-BE49-F238E27FC236}">
                <a16:creationId xmlns:a16="http://schemas.microsoft.com/office/drawing/2014/main" id="{AB5D20D4-7D63-46BE-95C0-286280BE0F28}"/>
              </a:ext>
            </a:extLst>
          </p:cNvPr>
          <p:cNvSpPr/>
          <p:nvPr/>
        </p:nvSpPr>
        <p:spPr>
          <a:xfrm rot="14163783">
            <a:off x="3911153" y="1813642"/>
            <a:ext cx="412511" cy="2054151"/>
          </a:xfrm>
          <a:prstGeom prst="downArrow">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32" name="ZoneTexte 31">
            <a:extLst>
              <a:ext uri="{FF2B5EF4-FFF2-40B4-BE49-F238E27FC236}">
                <a16:creationId xmlns:a16="http://schemas.microsoft.com/office/drawing/2014/main" id="{2AADE169-6C42-4B4F-8F40-2DA048C80BE2}"/>
              </a:ext>
            </a:extLst>
          </p:cNvPr>
          <p:cNvSpPr txBox="1"/>
          <p:nvPr/>
        </p:nvSpPr>
        <p:spPr>
          <a:xfrm>
            <a:off x="5140013" y="1698162"/>
            <a:ext cx="2413190" cy="276999"/>
          </a:xfrm>
          <a:prstGeom prst="rect">
            <a:avLst/>
          </a:prstGeom>
          <a:noFill/>
        </p:spPr>
        <p:txBody>
          <a:bodyPr wrap="square" rtlCol="0">
            <a:spAutoFit/>
          </a:bodyPr>
          <a:lstStyle/>
          <a:p>
            <a:r>
              <a:rPr lang="fr-FR" sz="1200" dirty="0">
                <a:solidFill>
                  <a:srgbClr val="FF0000"/>
                </a:solidFill>
              </a:rPr>
              <a:t>Coût pour l’État: 462,6M€/an</a:t>
            </a:r>
          </a:p>
        </p:txBody>
      </p:sp>
      <p:sp>
        <p:nvSpPr>
          <p:cNvPr id="33" name="ZoneTexte 32">
            <a:extLst>
              <a:ext uri="{FF2B5EF4-FFF2-40B4-BE49-F238E27FC236}">
                <a16:creationId xmlns:a16="http://schemas.microsoft.com/office/drawing/2014/main" id="{6082A13B-AD5C-41CE-A1AD-7CCC59D6C1E4}"/>
              </a:ext>
            </a:extLst>
          </p:cNvPr>
          <p:cNvSpPr txBox="1"/>
          <p:nvPr/>
        </p:nvSpPr>
        <p:spPr>
          <a:xfrm>
            <a:off x="5209907" y="3568679"/>
            <a:ext cx="2284012" cy="507831"/>
          </a:xfrm>
          <a:prstGeom prst="rect">
            <a:avLst/>
          </a:prstGeom>
          <a:noFill/>
        </p:spPr>
        <p:txBody>
          <a:bodyPr wrap="square" rtlCol="0">
            <a:spAutoFit/>
          </a:bodyPr>
          <a:lstStyle/>
          <a:p>
            <a:r>
              <a:rPr lang="fr-FR" dirty="0">
                <a:solidFill>
                  <a:srgbClr val="008000"/>
                </a:solidFill>
              </a:rPr>
              <a:t>Gain pour la sécurité sociale: 512,9M€/an</a:t>
            </a:r>
          </a:p>
        </p:txBody>
      </p:sp>
      <p:sp>
        <p:nvSpPr>
          <p:cNvPr id="34" name="ZoneTexte 33">
            <a:extLst>
              <a:ext uri="{FF2B5EF4-FFF2-40B4-BE49-F238E27FC236}">
                <a16:creationId xmlns:a16="http://schemas.microsoft.com/office/drawing/2014/main" id="{DEF80FAB-4FD1-40B8-BED7-414B1BEF0B5C}"/>
              </a:ext>
            </a:extLst>
          </p:cNvPr>
          <p:cNvSpPr txBox="1"/>
          <p:nvPr/>
        </p:nvSpPr>
        <p:spPr>
          <a:xfrm>
            <a:off x="550131" y="1852891"/>
            <a:ext cx="2679785" cy="276999"/>
          </a:xfrm>
          <a:prstGeom prst="rect">
            <a:avLst/>
          </a:prstGeom>
          <a:noFill/>
        </p:spPr>
        <p:txBody>
          <a:bodyPr wrap="square" rtlCol="0">
            <a:spAutoFit/>
          </a:bodyPr>
          <a:lstStyle/>
          <a:p>
            <a:r>
              <a:rPr lang="fr-FR" sz="1200" dirty="0">
                <a:solidFill>
                  <a:srgbClr val="FF0000"/>
                </a:solidFill>
              </a:rPr>
              <a:t>Coût pour les Esat: 48,1M€/an</a:t>
            </a:r>
          </a:p>
        </p:txBody>
      </p:sp>
      <p:sp>
        <p:nvSpPr>
          <p:cNvPr id="35" name="ZoneTexte 34">
            <a:extLst>
              <a:ext uri="{FF2B5EF4-FFF2-40B4-BE49-F238E27FC236}">
                <a16:creationId xmlns:a16="http://schemas.microsoft.com/office/drawing/2014/main" id="{3B4FD4C0-0A6A-48DB-BC3D-C7491C86F8FA}"/>
              </a:ext>
            </a:extLst>
          </p:cNvPr>
          <p:cNvSpPr txBox="1"/>
          <p:nvPr/>
        </p:nvSpPr>
        <p:spPr>
          <a:xfrm>
            <a:off x="505729" y="3521610"/>
            <a:ext cx="2629882" cy="1015663"/>
          </a:xfrm>
          <a:prstGeom prst="rect">
            <a:avLst/>
          </a:prstGeom>
          <a:noFill/>
        </p:spPr>
        <p:txBody>
          <a:bodyPr wrap="square" rtlCol="0">
            <a:spAutoFit/>
          </a:bodyPr>
          <a:lstStyle/>
          <a:p>
            <a:r>
              <a:rPr lang="fr-FR" sz="1000" dirty="0">
                <a:solidFill>
                  <a:srgbClr val="008000"/>
                </a:solidFill>
              </a:rPr>
              <a:t>Gain moyen pour les travailleurs: 28,7€/mois</a:t>
            </a:r>
          </a:p>
          <a:p>
            <a:r>
              <a:rPr lang="fr-FR" sz="1000" dirty="0"/>
              <a:t>… </a:t>
            </a:r>
            <a:r>
              <a:rPr lang="fr-FR" sz="1000" dirty="0">
                <a:solidFill>
                  <a:srgbClr val="FF0000"/>
                </a:solidFill>
              </a:rPr>
              <a:t>dont perte d’environ 80 euros pour les bénéficiaires des aides au logement et de l’abattement </a:t>
            </a:r>
            <a:r>
              <a:rPr lang="fr-FR" sz="1000" dirty="0" err="1">
                <a:solidFill>
                  <a:srgbClr val="FF0000"/>
                </a:solidFill>
              </a:rPr>
              <a:t>Pa-Pi</a:t>
            </a:r>
            <a:r>
              <a:rPr lang="fr-FR" sz="1000" dirty="0">
                <a:solidFill>
                  <a:srgbClr val="FF0000"/>
                </a:solidFill>
              </a:rPr>
              <a:t> </a:t>
            </a:r>
            <a:r>
              <a:rPr lang="fr-FR" sz="1000" dirty="0"/>
              <a:t>(24% de la population)</a:t>
            </a:r>
          </a:p>
        </p:txBody>
      </p:sp>
      <p:sp>
        <p:nvSpPr>
          <p:cNvPr id="36" name="ZoneTexte 35">
            <a:extLst>
              <a:ext uri="{FF2B5EF4-FFF2-40B4-BE49-F238E27FC236}">
                <a16:creationId xmlns:a16="http://schemas.microsoft.com/office/drawing/2014/main" id="{C46191F8-42D9-4155-8D88-A800018165C7}"/>
              </a:ext>
            </a:extLst>
          </p:cNvPr>
          <p:cNvSpPr txBox="1"/>
          <p:nvPr/>
        </p:nvSpPr>
        <p:spPr>
          <a:xfrm>
            <a:off x="3544608" y="1102004"/>
            <a:ext cx="1343715" cy="338554"/>
          </a:xfrm>
          <a:prstGeom prst="rect">
            <a:avLst/>
          </a:prstGeom>
          <a:noFill/>
        </p:spPr>
        <p:txBody>
          <a:bodyPr wrap="square" rtlCol="0">
            <a:spAutoFit/>
          </a:bodyPr>
          <a:lstStyle/>
          <a:p>
            <a:r>
              <a:rPr lang="fr-FR" sz="800" dirty="0"/>
              <a:t>Hausse de l’aide au poste: 1,1Md€/an</a:t>
            </a:r>
          </a:p>
        </p:txBody>
      </p:sp>
      <p:sp>
        <p:nvSpPr>
          <p:cNvPr id="37" name="ZoneTexte 36">
            <a:extLst>
              <a:ext uri="{FF2B5EF4-FFF2-40B4-BE49-F238E27FC236}">
                <a16:creationId xmlns:a16="http://schemas.microsoft.com/office/drawing/2014/main" id="{A0B6A9BB-E037-4A47-9513-E468CDDB5225}"/>
              </a:ext>
            </a:extLst>
          </p:cNvPr>
          <p:cNvSpPr txBox="1"/>
          <p:nvPr/>
        </p:nvSpPr>
        <p:spPr>
          <a:xfrm>
            <a:off x="3544608" y="1633745"/>
            <a:ext cx="1293519" cy="338554"/>
          </a:xfrm>
          <a:prstGeom prst="rect">
            <a:avLst/>
          </a:prstGeom>
          <a:noFill/>
        </p:spPr>
        <p:txBody>
          <a:bodyPr wrap="square" rtlCol="0">
            <a:spAutoFit/>
          </a:bodyPr>
          <a:lstStyle/>
          <a:p>
            <a:r>
              <a:rPr lang="fr-FR" sz="800" dirty="0"/>
              <a:t>Allègements généraux: 86,6M€/an</a:t>
            </a:r>
          </a:p>
        </p:txBody>
      </p:sp>
      <p:sp>
        <p:nvSpPr>
          <p:cNvPr id="38" name="ZoneTexte 37">
            <a:extLst>
              <a:ext uri="{FF2B5EF4-FFF2-40B4-BE49-F238E27FC236}">
                <a16:creationId xmlns:a16="http://schemas.microsoft.com/office/drawing/2014/main" id="{AFD873AA-82D9-4D45-89F4-3279FBB69030}"/>
              </a:ext>
            </a:extLst>
          </p:cNvPr>
          <p:cNvSpPr txBox="1"/>
          <p:nvPr/>
        </p:nvSpPr>
        <p:spPr>
          <a:xfrm>
            <a:off x="3544608" y="3288478"/>
            <a:ext cx="1745985" cy="523220"/>
          </a:xfrm>
          <a:prstGeom prst="rect">
            <a:avLst/>
          </a:prstGeom>
          <a:noFill/>
        </p:spPr>
        <p:txBody>
          <a:bodyPr wrap="square" rtlCol="0">
            <a:spAutoFit/>
          </a:bodyPr>
          <a:lstStyle/>
          <a:p>
            <a:r>
              <a:rPr lang="fr-FR" sz="700" dirty="0"/>
              <a:t>Variation des aides: variation de l’AAH (611M€/an), des aides au logement et prime d’activité (178M€/an)</a:t>
            </a:r>
          </a:p>
        </p:txBody>
      </p:sp>
      <p:cxnSp>
        <p:nvCxnSpPr>
          <p:cNvPr id="40" name="Connecteur : en angle 39">
            <a:extLst>
              <a:ext uri="{FF2B5EF4-FFF2-40B4-BE49-F238E27FC236}">
                <a16:creationId xmlns:a16="http://schemas.microsoft.com/office/drawing/2014/main" id="{84F28516-0323-49B6-BEF0-18198D683D6F}"/>
              </a:ext>
            </a:extLst>
          </p:cNvPr>
          <p:cNvCxnSpPr>
            <a:cxnSpLocks/>
            <a:endCxn id="8" idx="3"/>
          </p:cNvCxnSpPr>
          <p:nvPr/>
        </p:nvCxnSpPr>
        <p:spPr>
          <a:xfrm>
            <a:off x="2165793" y="1003564"/>
            <a:ext cx="5387410" cy="2861584"/>
          </a:xfrm>
          <a:prstGeom prst="bentConnector3">
            <a:avLst>
              <a:gd name="adj1" fmla="val 104243"/>
            </a:avLst>
          </a:prstGeom>
          <a:ln w="1905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226E5005-6052-4B02-9932-F8A16B78DEC0}"/>
              </a:ext>
            </a:extLst>
          </p:cNvPr>
          <p:cNvCxnSpPr>
            <a:cxnSpLocks/>
          </p:cNvCxnSpPr>
          <p:nvPr/>
        </p:nvCxnSpPr>
        <p:spPr>
          <a:xfrm>
            <a:off x="2165793" y="998379"/>
            <a:ext cx="0" cy="602693"/>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EE683ED0-AFA1-4755-921A-B62EC5FEECEB}"/>
              </a:ext>
            </a:extLst>
          </p:cNvPr>
          <p:cNvSpPr txBox="1"/>
          <p:nvPr/>
        </p:nvSpPr>
        <p:spPr>
          <a:xfrm>
            <a:off x="7815910" y="2064613"/>
            <a:ext cx="1254668" cy="1077218"/>
          </a:xfrm>
          <a:prstGeom prst="rect">
            <a:avLst/>
          </a:prstGeom>
          <a:noFill/>
        </p:spPr>
        <p:txBody>
          <a:bodyPr wrap="square" rtlCol="0">
            <a:spAutoFit/>
          </a:bodyPr>
          <a:lstStyle/>
          <a:p>
            <a:r>
              <a:rPr lang="fr-FR" sz="800" dirty="0"/>
              <a:t>Cotisations patronales:</a:t>
            </a:r>
          </a:p>
          <a:p>
            <a:pPr marL="171450" indent="-171450">
              <a:buFontTx/>
              <a:buChar char="-"/>
            </a:pPr>
            <a:r>
              <a:rPr lang="fr-FR" sz="800" dirty="0"/>
              <a:t>Liées à l’aide au poste: -302,4M€/an</a:t>
            </a:r>
          </a:p>
          <a:p>
            <a:pPr marL="171450" indent="-171450">
              <a:buFontTx/>
              <a:buChar char="-"/>
            </a:pPr>
            <a:r>
              <a:rPr lang="fr-FR" sz="800" dirty="0"/>
              <a:t>Liées à la rémunération directe: -3,8M€/an</a:t>
            </a:r>
          </a:p>
        </p:txBody>
      </p:sp>
      <p:sp>
        <p:nvSpPr>
          <p:cNvPr id="46" name="ZoneTexte 45">
            <a:extLst>
              <a:ext uri="{FF2B5EF4-FFF2-40B4-BE49-F238E27FC236}">
                <a16:creationId xmlns:a16="http://schemas.microsoft.com/office/drawing/2014/main" id="{168AE46C-CCB4-44A4-84BC-056530FC62E2}"/>
              </a:ext>
            </a:extLst>
          </p:cNvPr>
          <p:cNvSpPr txBox="1"/>
          <p:nvPr/>
        </p:nvSpPr>
        <p:spPr>
          <a:xfrm>
            <a:off x="1375842" y="2580803"/>
            <a:ext cx="1257330" cy="707886"/>
          </a:xfrm>
          <a:prstGeom prst="rect">
            <a:avLst/>
          </a:prstGeom>
          <a:noFill/>
        </p:spPr>
        <p:txBody>
          <a:bodyPr wrap="square" rtlCol="0">
            <a:spAutoFit/>
          </a:bodyPr>
          <a:lstStyle/>
          <a:p>
            <a:r>
              <a:rPr lang="fr-FR" sz="800" dirty="0"/>
              <a:t>Hausse de l’aide au poste: 0,8Md€/an</a:t>
            </a:r>
          </a:p>
          <a:p>
            <a:r>
              <a:rPr lang="fr-FR" sz="800" dirty="0"/>
              <a:t>Hausse de la rémunération directe: 134,8M€/an</a:t>
            </a:r>
          </a:p>
        </p:txBody>
      </p:sp>
      <p:sp>
        <p:nvSpPr>
          <p:cNvPr id="47" name="Flèche : bas 46">
            <a:extLst>
              <a:ext uri="{FF2B5EF4-FFF2-40B4-BE49-F238E27FC236}">
                <a16:creationId xmlns:a16="http://schemas.microsoft.com/office/drawing/2014/main" id="{0CBE09DE-6933-42B2-B3A3-B1DEAD8913FD}"/>
              </a:ext>
            </a:extLst>
          </p:cNvPr>
          <p:cNvSpPr/>
          <p:nvPr/>
        </p:nvSpPr>
        <p:spPr>
          <a:xfrm rot="16200000">
            <a:off x="3932663" y="3135156"/>
            <a:ext cx="412511" cy="1718691"/>
          </a:xfrm>
          <a:prstGeom prst="downArrow">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1400" dirty="0" err="1">
              <a:solidFill>
                <a:schemeClr val="tx1"/>
              </a:solidFill>
            </a:endParaRPr>
          </a:p>
        </p:txBody>
      </p:sp>
      <p:sp>
        <p:nvSpPr>
          <p:cNvPr id="48" name="ZoneTexte 47">
            <a:extLst>
              <a:ext uri="{FF2B5EF4-FFF2-40B4-BE49-F238E27FC236}">
                <a16:creationId xmlns:a16="http://schemas.microsoft.com/office/drawing/2014/main" id="{A627221F-D5C0-4B1A-8A63-7AE9C16C0032}"/>
              </a:ext>
            </a:extLst>
          </p:cNvPr>
          <p:cNvSpPr txBox="1"/>
          <p:nvPr/>
        </p:nvSpPr>
        <p:spPr>
          <a:xfrm>
            <a:off x="3202364" y="4117285"/>
            <a:ext cx="1855307" cy="415498"/>
          </a:xfrm>
          <a:prstGeom prst="rect">
            <a:avLst/>
          </a:prstGeom>
          <a:noFill/>
        </p:spPr>
        <p:txBody>
          <a:bodyPr wrap="square" rtlCol="0">
            <a:spAutoFit/>
          </a:bodyPr>
          <a:lstStyle/>
          <a:p>
            <a:r>
              <a:rPr lang="fr-FR" sz="700" dirty="0"/>
              <a:t>Cotisations sociales et salariales:</a:t>
            </a:r>
          </a:p>
          <a:p>
            <a:pPr marL="171450" indent="-171450">
              <a:buFontTx/>
              <a:buChar char="-"/>
            </a:pPr>
            <a:r>
              <a:rPr lang="fr-FR" sz="700" dirty="0"/>
              <a:t>Liées à l’aide au poste: 180,4M€/an</a:t>
            </a:r>
          </a:p>
          <a:p>
            <a:pPr marL="171450" indent="-171450">
              <a:buFontTx/>
              <a:buChar char="-"/>
            </a:pPr>
            <a:r>
              <a:rPr lang="fr-FR" sz="700" dirty="0"/>
              <a:t>Liées à l’aide au poste: 26,3M€/an</a:t>
            </a:r>
          </a:p>
        </p:txBody>
      </p:sp>
      <p:sp>
        <p:nvSpPr>
          <p:cNvPr id="52" name="ZoneTexte 51">
            <a:extLst>
              <a:ext uri="{FF2B5EF4-FFF2-40B4-BE49-F238E27FC236}">
                <a16:creationId xmlns:a16="http://schemas.microsoft.com/office/drawing/2014/main" id="{96DE12A9-A83F-4015-AABC-78813650BCB3}"/>
              </a:ext>
            </a:extLst>
          </p:cNvPr>
          <p:cNvSpPr txBox="1"/>
          <p:nvPr/>
        </p:nvSpPr>
        <p:spPr>
          <a:xfrm>
            <a:off x="6088449" y="2475611"/>
            <a:ext cx="1484179" cy="830997"/>
          </a:xfrm>
          <a:prstGeom prst="rect">
            <a:avLst/>
          </a:prstGeom>
          <a:noFill/>
        </p:spPr>
        <p:txBody>
          <a:bodyPr wrap="square" rtlCol="0">
            <a:spAutoFit/>
          </a:bodyPr>
          <a:lstStyle/>
          <a:p>
            <a:r>
              <a:rPr lang="fr-FR" sz="1200" dirty="0">
                <a:solidFill>
                  <a:srgbClr val="008000"/>
                </a:solidFill>
              </a:rPr>
              <a:t>Gain pour les finances publiques: 50,3M€/an</a:t>
            </a:r>
          </a:p>
        </p:txBody>
      </p:sp>
      <p:sp>
        <p:nvSpPr>
          <p:cNvPr id="53" name="Titre 3">
            <a:extLst>
              <a:ext uri="{FF2B5EF4-FFF2-40B4-BE49-F238E27FC236}">
                <a16:creationId xmlns:a16="http://schemas.microsoft.com/office/drawing/2014/main" id="{F13ED547-80E6-4604-ACC5-3E37CAA781F4}"/>
              </a:ext>
            </a:extLst>
          </p:cNvPr>
          <p:cNvSpPr>
            <a:spLocks noGrp="1"/>
          </p:cNvSpPr>
          <p:nvPr>
            <p:ph type="title"/>
          </p:nvPr>
        </p:nvSpPr>
        <p:spPr>
          <a:xfrm>
            <a:off x="412484" y="498385"/>
            <a:ext cx="8669275" cy="539991"/>
          </a:xfrm>
        </p:spPr>
        <p:txBody>
          <a:bodyPr>
            <a:noAutofit/>
          </a:bodyPr>
          <a:lstStyle/>
          <a:p>
            <a:r>
              <a:rPr lang="fr-FR" sz="1400" dirty="0"/>
              <a:t>Cette réforme représenterait un gain pour les finances publiques de 50,3M€/an, un coût pour les Esat de 48,1M€/an et un gain modéré de 28,7€/mois pour les travailleurs</a:t>
            </a:r>
          </a:p>
        </p:txBody>
      </p:sp>
      <p:pic>
        <p:nvPicPr>
          <p:cNvPr id="59" name="Image 58">
            <a:extLst>
              <a:ext uri="{FF2B5EF4-FFF2-40B4-BE49-F238E27FC236}">
                <a16:creationId xmlns:a16="http://schemas.microsoft.com/office/drawing/2014/main" id="{B99A8E66-E4B5-4DA5-8DD2-1CAF1771C7F3}"/>
              </a:ext>
            </a:extLst>
          </p:cNvPr>
          <p:cNvPicPr>
            <a:picLocks noChangeAspect="1"/>
          </p:cNvPicPr>
          <p:nvPr/>
        </p:nvPicPr>
        <p:blipFill rotWithShape="1">
          <a:blip r:embed="rId7">
            <a:extLst>
              <a:ext uri="{28A0092B-C50C-407E-A947-70E740481C1C}">
                <a14:useLocalDpi xmlns:a14="http://schemas.microsoft.com/office/drawing/2010/main" val="0"/>
              </a:ext>
            </a:extLst>
          </a:blip>
          <a:srcRect t="10760" r="47814" b="36231"/>
          <a:stretch/>
        </p:blipFill>
        <p:spPr>
          <a:xfrm>
            <a:off x="7182053" y="83729"/>
            <a:ext cx="576194" cy="467837"/>
          </a:xfrm>
          <a:prstGeom prst="rect">
            <a:avLst/>
          </a:prstGeom>
        </p:spPr>
      </p:pic>
    </p:spTree>
    <p:extLst>
      <p:ext uri="{BB962C8B-B14F-4D97-AF65-F5344CB8AC3E}">
        <p14:creationId xmlns:p14="http://schemas.microsoft.com/office/powerpoint/2010/main" val="4187375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444F9034-5380-4311-BDD7-ECDF0886368E}"/>
              </a:ext>
            </a:extLst>
          </p:cNvPr>
          <p:cNvSpPr>
            <a:spLocks noGrp="1"/>
          </p:cNvSpPr>
          <p:nvPr>
            <p:ph type="title"/>
          </p:nvPr>
        </p:nvSpPr>
        <p:spPr/>
        <p:txBody>
          <a:bodyPr>
            <a:normAutofit/>
          </a:bodyPr>
          <a:lstStyle/>
          <a:p>
            <a:pPr marL="0" indent="0" algn="just">
              <a:buNone/>
            </a:pPr>
            <a:r>
              <a:rPr lang="fr-FR" sz="1999" dirty="0">
                <a:solidFill>
                  <a:srgbClr val="585858"/>
                </a:solidFill>
              </a:rPr>
              <a:t>4. </a:t>
            </a:r>
            <a:r>
              <a:rPr lang="fr-FR" altLang="fr-FR" sz="1999" b="1" dirty="0">
                <a:solidFill>
                  <a:srgbClr val="585858"/>
                </a:solidFill>
                <a:latin typeface="Marianne" panose="02000000000000000000" pitchFamily="2" charset="0"/>
              </a:rPr>
              <a:t>L’objectif prioritaire devrait être de poursuivre la réforme des Esat en garantissant davantage l’adéquation des solutions aux besoins individuels des personnes tout en renforçant les possibilités et la sécurisation des parcours </a:t>
            </a:r>
            <a:br>
              <a:rPr lang="fr-FR" altLang="fr-FR" sz="1999" b="1" dirty="0">
                <a:solidFill>
                  <a:srgbClr val="585858"/>
                </a:solidFill>
                <a:latin typeface="Marianne" panose="02000000000000000000" pitchFamily="2" charset="0"/>
              </a:rPr>
            </a:br>
            <a:endParaRPr lang="fr-FR" sz="2000" dirty="0"/>
          </a:p>
        </p:txBody>
      </p:sp>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16</a:t>
            </a:fld>
            <a:endParaRPr lang="fr-FR" dirty="0"/>
          </a:p>
        </p:txBody>
      </p:sp>
    </p:spTree>
    <p:extLst>
      <p:ext uri="{BB962C8B-B14F-4D97-AF65-F5344CB8AC3E}">
        <p14:creationId xmlns:p14="http://schemas.microsoft.com/office/powerpoint/2010/main" val="4174696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17</a:t>
            </a:fld>
            <a:endParaRPr lang="fr-FR" dirty="0"/>
          </a:p>
        </p:txBody>
      </p:sp>
      <p:sp>
        <p:nvSpPr>
          <p:cNvPr id="11" name="Rectangle 10">
            <a:extLst>
              <a:ext uri="{FF2B5EF4-FFF2-40B4-BE49-F238E27FC236}">
                <a16:creationId xmlns:a16="http://schemas.microsoft.com/office/drawing/2014/main" id="{E83FA32F-DD15-493E-9098-C5AC1FE3A210}"/>
              </a:ext>
            </a:extLst>
          </p:cNvPr>
          <p:cNvSpPr/>
          <p:nvPr/>
        </p:nvSpPr>
        <p:spPr>
          <a:xfrm>
            <a:off x="235718" y="1366292"/>
            <a:ext cx="3351544" cy="836639"/>
          </a:xfrm>
          <a:prstGeom prst="rect">
            <a:avLst/>
          </a:prstGeom>
        </p:spPr>
        <p:txBody>
          <a:bodyPr wrap="square">
            <a:spAutoFit/>
          </a:bodyPr>
          <a:lstStyle/>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r>
              <a:rPr lang="fr-FR" sz="1300" dirty="0">
                <a:latin typeface="Marianne" panose="02000000000000000000" pitchFamily="2" charset="0"/>
              </a:rPr>
              <a:t>                                                                                       </a:t>
            </a:r>
          </a:p>
        </p:txBody>
      </p:sp>
      <p:sp>
        <p:nvSpPr>
          <p:cNvPr id="13" name="ZoneTexte 12">
            <a:extLst>
              <a:ext uri="{FF2B5EF4-FFF2-40B4-BE49-F238E27FC236}">
                <a16:creationId xmlns:a16="http://schemas.microsoft.com/office/drawing/2014/main" id="{2DEF2DA4-9A6C-44E5-A3A4-004EBB4F535C}"/>
              </a:ext>
            </a:extLst>
          </p:cNvPr>
          <p:cNvSpPr txBox="1"/>
          <p:nvPr/>
        </p:nvSpPr>
        <p:spPr>
          <a:xfrm>
            <a:off x="97574" y="1399788"/>
            <a:ext cx="3828369" cy="3360728"/>
          </a:xfrm>
          <a:prstGeom prst="rect">
            <a:avLst/>
          </a:prstGeom>
          <a:noFill/>
        </p:spPr>
        <p:txBody>
          <a:bodyPr wrap="square">
            <a:spAutoFit/>
          </a:bodyPr>
          <a:lstStyle/>
          <a:p>
            <a:pPr algn="just">
              <a:lnSpc>
                <a:spcPct val="93000"/>
              </a:lnSpc>
              <a:buClr>
                <a:schemeClr val="tx1"/>
              </a:buClr>
              <a:buSzPct val="100000"/>
            </a:pPr>
            <a:r>
              <a:rPr lang="fr-FR" sz="1100" b="1" dirty="0">
                <a:solidFill>
                  <a:schemeClr val="tx1">
                    <a:lumMod val="50000"/>
                    <a:lumOff val="50000"/>
                  </a:schemeClr>
                </a:solidFill>
                <a:latin typeface="Marianne" panose="02000000000000000000" pitchFamily="2" charset="0"/>
              </a:rPr>
              <a:t>Familiariser les TH avec le MO; sécuriser financièrement la transition</a:t>
            </a:r>
            <a:endParaRPr lang="fr-FR" sz="1000" b="1" dirty="0">
              <a:latin typeface="Marianne" panose="02000000000000000000" pitchFamily="2" charset="0"/>
            </a:endParaRPr>
          </a:p>
          <a:p>
            <a:pPr marL="216000" algn="just">
              <a:lnSpc>
                <a:spcPct val="93000"/>
              </a:lnSpc>
              <a:buClr>
                <a:schemeClr val="tx1"/>
              </a:buClr>
              <a:buSzPct val="100000"/>
            </a:pPr>
            <a:r>
              <a:rPr lang="fr-FR" sz="1000" b="1" dirty="0">
                <a:latin typeface="Marianne" panose="02000000000000000000" pitchFamily="2" charset="0"/>
              </a:rPr>
              <a:t>P:Mettre en place un outil de simulation des prestations sociales en cas de modifications de situation professionnelle des travailleurs handicapés au sein de l’Esat ou en cas de transition vers le milieu ordinaire [DGCS, DSS, CCMSA].</a:t>
            </a:r>
            <a:endParaRPr lang="fr-FR" sz="1000" dirty="0">
              <a:latin typeface="Marianne" panose="02000000000000000000" pitchFamily="2" charset="0"/>
            </a:endParaRPr>
          </a:p>
          <a:p>
            <a:pPr algn="just">
              <a:lnSpc>
                <a:spcPct val="93000"/>
              </a:lnSpc>
              <a:buClr>
                <a:schemeClr val="tx1"/>
              </a:buClr>
              <a:buSzPct val="100000"/>
            </a:pPr>
            <a:r>
              <a:rPr lang="fr-FR" sz="1000" b="1" dirty="0">
                <a:latin typeface="Marianne" panose="02000000000000000000" pitchFamily="2" charset="0"/>
              </a:rPr>
              <a:t>P: Valoriser les démarches de familiarisation et d’acculturation avec le MO dans le CPOM. </a:t>
            </a:r>
          </a:p>
          <a:p>
            <a:pPr algn="just">
              <a:lnSpc>
                <a:spcPct val="93000"/>
              </a:lnSpc>
              <a:buClr>
                <a:schemeClr val="tx1"/>
              </a:buClr>
              <a:buSzPct val="100000"/>
            </a:pPr>
            <a:endParaRPr lang="fr-FR" sz="1000" b="1" dirty="0">
              <a:latin typeface="Marianne" panose="02000000000000000000" pitchFamily="2" charset="0"/>
            </a:endParaRPr>
          </a:p>
          <a:p>
            <a:pPr algn="just">
              <a:lnSpc>
                <a:spcPct val="93000"/>
              </a:lnSpc>
              <a:buClr>
                <a:schemeClr val="tx1"/>
              </a:buClr>
              <a:buSzPct val="100000"/>
            </a:pPr>
            <a:r>
              <a:rPr lang="fr-FR" sz="1100" b="1" dirty="0">
                <a:solidFill>
                  <a:schemeClr val="tx1">
                    <a:lumMod val="50000"/>
                    <a:lumOff val="50000"/>
                  </a:schemeClr>
                </a:solidFill>
                <a:latin typeface="Marianne" panose="02000000000000000000" pitchFamily="2" charset="0"/>
              </a:rPr>
              <a:t>Développer l’ingénierie sociale et économique de nature à faciliter les transitions </a:t>
            </a:r>
          </a:p>
          <a:p>
            <a:pPr algn="just">
              <a:lnSpc>
                <a:spcPct val="93000"/>
              </a:lnSpc>
              <a:buClr>
                <a:schemeClr val="tx1"/>
              </a:buClr>
              <a:buSzPct val="100000"/>
            </a:pPr>
            <a:endParaRPr lang="fr-FR" sz="1000" b="1" dirty="0">
              <a:solidFill>
                <a:schemeClr val="tx1">
                  <a:lumMod val="50000"/>
                  <a:lumOff val="50000"/>
                </a:schemeClr>
              </a:solidFill>
              <a:latin typeface="Marianne" panose="02000000000000000000" pitchFamily="2" charset="0"/>
            </a:endParaRPr>
          </a:p>
          <a:p>
            <a:pPr algn="just">
              <a:lnSpc>
                <a:spcPct val="93000"/>
              </a:lnSpc>
              <a:spcAft>
                <a:spcPts val="300"/>
              </a:spcAft>
              <a:buClr>
                <a:schemeClr val="tx1"/>
              </a:buClr>
              <a:buSzPct val="100000"/>
            </a:pPr>
            <a:r>
              <a:rPr lang="fr-FR" sz="900" dirty="0">
                <a:latin typeface="Marianne" panose="02000000000000000000" pitchFamily="2" charset="0"/>
              </a:rPr>
              <a:t>Pour faciliter les transitions vers le milieu ordinaire, accompagner la transformation de l’offre d’établissements vers des services.</a:t>
            </a:r>
            <a:r>
              <a:rPr lang="fr-FR" sz="1000" dirty="0">
                <a:latin typeface="Marianne" panose="02000000000000000000" pitchFamily="2" charset="0"/>
              </a:rPr>
              <a:t> </a:t>
            </a:r>
          </a:p>
          <a:p>
            <a:pPr algn="just">
              <a:lnSpc>
                <a:spcPct val="93000"/>
              </a:lnSpc>
              <a:spcAft>
                <a:spcPts val="300"/>
              </a:spcAft>
              <a:buClr>
                <a:schemeClr val="tx1"/>
              </a:buClr>
              <a:buSzPct val="100000"/>
            </a:pPr>
            <a:r>
              <a:rPr lang="fr-FR" sz="1000" b="1" dirty="0">
                <a:latin typeface="Marianne" panose="02000000000000000000" pitchFamily="2" charset="0"/>
              </a:rPr>
              <a:t>P: Transformer l’offre d’Esat en réaffirmant l’objectif d’un Esat hors les murs par département d’ici 2030 ; améliorer le suivi de cette transformation par la création d’un code </a:t>
            </a:r>
            <a:r>
              <a:rPr lang="fr-FR" sz="1000" b="1" dirty="0" err="1">
                <a:latin typeface="Marianne" panose="02000000000000000000" pitchFamily="2" charset="0"/>
              </a:rPr>
              <a:t>Finess</a:t>
            </a:r>
            <a:r>
              <a:rPr lang="fr-FR" sz="1000" b="1" dirty="0">
                <a:latin typeface="Marianne" panose="02000000000000000000" pitchFamily="2" charset="0"/>
              </a:rPr>
              <a:t> spécifique pour les Esat hors les murs/passerelle [DGCS,ARS].</a:t>
            </a:r>
            <a:endParaRPr lang="fr-FR" sz="1000" dirty="0">
              <a:latin typeface="Marianne" panose="02000000000000000000" pitchFamily="2" charset="0"/>
            </a:endParaRPr>
          </a:p>
          <a:p>
            <a:pPr algn="just">
              <a:lnSpc>
                <a:spcPct val="93000"/>
              </a:lnSpc>
              <a:buClr>
                <a:schemeClr val="tx1"/>
              </a:buClr>
              <a:buSzPct val="100000"/>
            </a:pPr>
            <a:endParaRPr lang="fr-FR" sz="1000" b="1" dirty="0">
              <a:latin typeface="Marianne" panose="02000000000000000000" pitchFamily="2" charset="0"/>
            </a:endParaRPr>
          </a:p>
          <a:p>
            <a:pPr algn="just">
              <a:lnSpc>
                <a:spcPct val="93000"/>
              </a:lnSpc>
              <a:buClr>
                <a:schemeClr val="tx1"/>
              </a:buClr>
              <a:buSzPct val="100000"/>
            </a:pPr>
            <a:r>
              <a:rPr lang="fr-FR" sz="1000" dirty="0">
                <a:latin typeface="Marianne" panose="02000000000000000000" pitchFamily="2" charset="0"/>
              </a:rPr>
              <a:t>                                                                                       </a:t>
            </a:r>
          </a:p>
        </p:txBody>
      </p:sp>
      <p:sp>
        <p:nvSpPr>
          <p:cNvPr id="15" name="ZoneTexte 14">
            <a:extLst>
              <a:ext uri="{FF2B5EF4-FFF2-40B4-BE49-F238E27FC236}">
                <a16:creationId xmlns:a16="http://schemas.microsoft.com/office/drawing/2014/main" id="{C9184BB1-8202-4916-8A50-D58A774F3605}"/>
              </a:ext>
            </a:extLst>
          </p:cNvPr>
          <p:cNvSpPr txBox="1"/>
          <p:nvPr/>
        </p:nvSpPr>
        <p:spPr>
          <a:xfrm>
            <a:off x="4059567" y="1399788"/>
            <a:ext cx="4930309" cy="2239074"/>
          </a:xfrm>
          <a:prstGeom prst="rect">
            <a:avLst/>
          </a:prstGeom>
          <a:noFill/>
        </p:spPr>
        <p:txBody>
          <a:bodyPr wrap="square">
            <a:spAutoFit/>
          </a:bodyPr>
          <a:lstStyle/>
          <a:p>
            <a:pPr algn="just">
              <a:lnSpc>
                <a:spcPct val="93000"/>
              </a:lnSpc>
              <a:buClr>
                <a:schemeClr val="tx1"/>
              </a:buClr>
              <a:buSzPct val="100000"/>
            </a:pPr>
            <a:r>
              <a:rPr lang="fr-FR" sz="900" dirty="0">
                <a:latin typeface="Marianne" panose="02000000000000000000" pitchFamily="2" charset="0"/>
              </a:rPr>
              <a:t>Améliorer l’articulation avec les plateformes d’emploi accompagné, outil spécialisé d’insertion professionnelle des PH. Dans ce cadre: </a:t>
            </a:r>
          </a:p>
          <a:p>
            <a:pPr algn="just">
              <a:lnSpc>
                <a:spcPct val="93000"/>
              </a:lnSpc>
              <a:buClr>
                <a:schemeClr val="tx1"/>
              </a:buClr>
              <a:buSzPct val="100000"/>
            </a:pPr>
            <a:r>
              <a:rPr lang="fr-FR" sz="1000" b="1" dirty="0">
                <a:latin typeface="Marianne" panose="02000000000000000000" pitchFamily="2" charset="0"/>
              </a:rPr>
              <a:t>P: Mener une expérimentation, dans des départements volontaires, consistant à confier à la plateforme emploi accompagné le suivi vers l’emploi en milieu ordinaire ; l’accompagnement dans le travail resterait confié à l’Esat. Une évaluation serait conduite après trois ans [DGCS, DGEFP, ARS].</a:t>
            </a:r>
          </a:p>
          <a:p>
            <a:pPr algn="just">
              <a:lnSpc>
                <a:spcPct val="93000"/>
              </a:lnSpc>
              <a:buClr>
                <a:schemeClr val="tx1"/>
              </a:buClr>
              <a:buSzPct val="100000"/>
            </a:pPr>
            <a:endParaRPr lang="fr-FR" sz="1000" b="1" dirty="0">
              <a:latin typeface="Marianne" panose="02000000000000000000" pitchFamily="2" charset="0"/>
            </a:endParaRPr>
          </a:p>
          <a:p>
            <a:pPr algn="just">
              <a:lnSpc>
                <a:spcPct val="93000"/>
              </a:lnSpc>
              <a:buClr>
                <a:schemeClr val="tx1"/>
              </a:buClr>
              <a:buSzPct val="100000"/>
            </a:pPr>
            <a:endParaRPr lang="fr-FR" sz="1000" b="1" dirty="0">
              <a:latin typeface="Marianne" panose="02000000000000000000" pitchFamily="2" charset="0"/>
            </a:endParaRPr>
          </a:p>
          <a:p>
            <a:pPr algn="just">
              <a:lnSpc>
                <a:spcPct val="93000"/>
              </a:lnSpc>
              <a:buClr>
                <a:schemeClr val="tx1"/>
              </a:buClr>
              <a:buSzPct val="100000"/>
            </a:pPr>
            <a:r>
              <a:rPr lang="fr-FR" sz="900" dirty="0">
                <a:latin typeface="Marianne" panose="02000000000000000000" pitchFamily="2" charset="0"/>
              </a:rPr>
              <a:t>Améliorer l’usage des aides à l’embauche des PH de l’Agefiph pour en faire un levier de recrutement de TH d’Esat. </a:t>
            </a:r>
          </a:p>
          <a:p>
            <a:pPr algn="just">
              <a:lnSpc>
                <a:spcPct val="93000"/>
              </a:lnSpc>
              <a:buClr>
                <a:schemeClr val="tx1"/>
              </a:buClr>
              <a:buSzPct val="100000"/>
            </a:pPr>
            <a:r>
              <a:rPr lang="fr-FR" sz="1000" b="1" dirty="0">
                <a:latin typeface="Marianne" panose="02000000000000000000" pitchFamily="2" charset="0"/>
              </a:rPr>
              <a:t>P: Etendre à six ans la durée de validité de la décision de RLH présumée majorée pour les travailleurs handicapés sortants d’Esat ; expliciter le dispositif auprès de la plateforme de l’emploi accompagné et des Esat pour permettre d’en assurer la promotion auprès des employeurs du milieu ordinaire [DGEFP, DGCS].</a:t>
            </a:r>
          </a:p>
        </p:txBody>
      </p:sp>
      <p:pic>
        <p:nvPicPr>
          <p:cNvPr id="16" name="Image 15">
            <a:extLst>
              <a:ext uri="{FF2B5EF4-FFF2-40B4-BE49-F238E27FC236}">
                <a16:creationId xmlns:a16="http://schemas.microsoft.com/office/drawing/2014/main" id="{393D8A39-2B2D-4ECE-B2DA-956B6DD8E2F4}"/>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pic>
        <p:nvPicPr>
          <p:cNvPr id="8" name="Image 7">
            <a:extLst>
              <a:ext uri="{FF2B5EF4-FFF2-40B4-BE49-F238E27FC236}">
                <a16:creationId xmlns:a16="http://schemas.microsoft.com/office/drawing/2014/main" id="{7615369E-7121-4418-9000-5EC621055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909" y="3824362"/>
            <a:ext cx="799714" cy="366039"/>
          </a:xfrm>
          <a:prstGeom prst="rect">
            <a:avLst/>
          </a:prstGeom>
        </p:spPr>
      </p:pic>
      <p:pic>
        <p:nvPicPr>
          <p:cNvPr id="3" name="Graphique 2" descr="Ville avec un remplissage uni">
            <a:extLst>
              <a:ext uri="{FF2B5EF4-FFF2-40B4-BE49-F238E27FC236}">
                <a16:creationId xmlns:a16="http://schemas.microsoft.com/office/drawing/2014/main" id="{35430792-C00D-4175-8F09-F51AA504A41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29379" y="3749130"/>
            <a:ext cx="541167" cy="541167"/>
          </a:xfrm>
          <a:prstGeom prst="rect">
            <a:avLst/>
          </a:prstGeom>
        </p:spPr>
      </p:pic>
      <p:cxnSp>
        <p:nvCxnSpPr>
          <p:cNvPr id="7" name="Connecteur droit avec flèche 6">
            <a:extLst>
              <a:ext uri="{FF2B5EF4-FFF2-40B4-BE49-F238E27FC236}">
                <a16:creationId xmlns:a16="http://schemas.microsoft.com/office/drawing/2014/main" id="{34F26107-1087-4CF0-A40C-73754A583F41}"/>
              </a:ext>
            </a:extLst>
          </p:cNvPr>
          <p:cNvCxnSpPr>
            <a:cxnSpLocks/>
          </p:cNvCxnSpPr>
          <p:nvPr/>
        </p:nvCxnSpPr>
        <p:spPr>
          <a:xfrm flipV="1">
            <a:off x="5086422" y="4005876"/>
            <a:ext cx="2657047" cy="15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Flèche : gauche 13">
            <a:extLst>
              <a:ext uri="{FF2B5EF4-FFF2-40B4-BE49-F238E27FC236}">
                <a16:creationId xmlns:a16="http://schemas.microsoft.com/office/drawing/2014/main" id="{9C505FAC-396A-4D4F-A9C4-75F89F120CC6}"/>
              </a:ext>
            </a:extLst>
          </p:cNvPr>
          <p:cNvSpPr/>
          <p:nvPr/>
        </p:nvSpPr>
        <p:spPr>
          <a:xfrm rot="10800000">
            <a:off x="7062325" y="4116127"/>
            <a:ext cx="555586" cy="216064"/>
          </a:xfrm>
          <a:prstGeom prst="leftArrow">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fr-FR" sz="1400" dirty="0" err="1">
              <a:solidFill>
                <a:schemeClr val="tx1"/>
              </a:solidFill>
            </a:endParaRPr>
          </a:p>
        </p:txBody>
      </p:sp>
      <p:sp>
        <p:nvSpPr>
          <p:cNvPr id="17" name="ZoneTexte 16">
            <a:extLst>
              <a:ext uri="{FF2B5EF4-FFF2-40B4-BE49-F238E27FC236}">
                <a16:creationId xmlns:a16="http://schemas.microsoft.com/office/drawing/2014/main" id="{35AB402B-2E69-46F5-B1CF-B800E1980E68}"/>
              </a:ext>
            </a:extLst>
          </p:cNvPr>
          <p:cNvSpPr txBox="1"/>
          <p:nvPr/>
        </p:nvSpPr>
        <p:spPr>
          <a:xfrm>
            <a:off x="5675000" y="3781904"/>
            <a:ext cx="1479892" cy="215444"/>
          </a:xfrm>
          <a:prstGeom prst="rect">
            <a:avLst/>
          </a:prstGeom>
          <a:noFill/>
        </p:spPr>
        <p:txBody>
          <a:bodyPr wrap="none" rtlCol="0">
            <a:spAutoFit/>
          </a:bodyPr>
          <a:lstStyle/>
          <a:p>
            <a:r>
              <a:rPr lang="fr-FR" sz="800" dirty="0"/>
              <a:t>Embauche d’un travailleur</a:t>
            </a:r>
          </a:p>
        </p:txBody>
      </p:sp>
      <p:sp>
        <p:nvSpPr>
          <p:cNvPr id="18" name="ZoneTexte 17">
            <a:extLst>
              <a:ext uri="{FF2B5EF4-FFF2-40B4-BE49-F238E27FC236}">
                <a16:creationId xmlns:a16="http://schemas.microsoft.com/office/drawing/2014/main" id="{0FD2C179-97E2-4D9F-A3F0-05D1E09FF1C4}"/>
              </a:ext>
            </a:extLst>
          </p:cNvPr>
          <p:cNvSpPr txBox="1"/>
          <p:nvPr/>
        </p:nvSpPr>
        <p:spPr>
          <a:xfrm>
            <a:off x="4059568" y="4108596"/>
            <a:ext cx="442750" cy="215444"/>
          </a:xfrm>
          <a:prstGeom prst="rect">
            <a:avLst/>
          </a:prstGeom>
          <a:noFill/>
        </p:spPr>
        <p:txBody>
          <a:bodyPr wrap="none" rtlCol="0">
            <a:spAutoFit/>
          </a:bodyPr>
          <a:lstStyle/>
          <a:p>
            <a:r>
              <a:rPr lang="fr-FR" sz="800" dirty="0"/>
              <a:t>ESAT</a:t>
            </a:r>
          </a:p>
        </p:txBody>
      </p:sp>
      <p:sp>
        <p:nvSpPr>
          <p:cNvPr id="19" name="ZoneTexte 18">
            <a:extLst>
              <a:ext uri="{FF2B5EF4-FFF2-40B4-BE49-F238E27FC236}">
                <a16:creationId xmlns:a16="http://schemas.microsoft.com/office/drawing/2014/main" id="{D3748B4D-438F-4D11-89C4-25BC4AC8C27B}"/>
              </a:ext>
            </a:extLst>
          </p:cNvPr>
          <p:cNvSpPr txBox="1"/>
          <p:nvPr/>
        </p:nvSpPr>
        <p:spPr>
          <a:xfrm>
            <a:off x="7617913" y="4224159"/>
            <a:ext cx="1164101" cy="215444"/>
          </a:xfrm>
          <a:prstGeom prst="rect">
            <a:avLst/>
          </a:prstGeom>
          <a:noFill/>
        </p:spPr>
        <p:txBody>
          <a:bodyPr wrap="none" rtlCol="0">
            <a:spAutoFit/>
          </a:bodyPr>
          <a:lstStyle/>
          <a:p>
            <a:r>
              <a:rPr lang="fr-FR" sz="800" dirty="0"/>
              <a:t>Entreprise ordinaire</a:t>
            </a:r>
          </a:p>
        </p:txBody>
      </p:sp>
      <p:sp>
        <p:nvSpPr>
          <p:cNvPr id="21" name="ZoneTexte 20">
            <a:extLst>
              <a:ext uri="{FF2B5EF4-FFF2-40B4-BE49-F238E27FC236}">
                <a16:creationId xmlns:a16="http://schemas.microsoft.com/office/drawing/2014/main" id="{8DB9BC19-57BB-49EF-9627-019D376C6E5A}"/>
              </a:ext>
            </a:extLst>
          </p:cNvPr>
          <p:cNvSpPr txBox="1"/>
          <p:nvPr/>
        </p:nvSpPr>
        <p:spPr>
          <a:xfrm>
            <a:off x="5897526" y="4086441"/>
            <a:ext cx="1164797" cy="461665"/>
          </a:xfrm>
          <a:prstGeom prst="rect">
            <a:avLst/>
          </a:prstGeom>
          <a:noFill/>
        </p:spPr>
        <p:txBody>
          <a:bodyPr wrap="square" rtlCol="0">
            <a:spAutoFit/>
          </a:bodyPr>
          <a:lstStyle/>
          <a:p>
            <a:pPr algn="ctr"/>
            <a:r>
              <a:rPr lang="fr-FR" sz="800" dirty="0"/>
              <a:t>Aide à l’embauche (RLH)</a:t>
            </a:r>
          </a:p>
          <a:p>
            <a:pPr algn="ctr"/>
            <a:r>
              <a:rPr lang="fr-FR" sz="800" dirty="0"/>
              <a:t>12 757 € annuels</a:t>
            </a:r>
          </a:p>
        </p:txBody>
      </p:sp>
      <p:sp>
        <p:nvSpPr>
          <p:cNvPr id="22" name="ZoneTexte 21">
            <a:extLst>
              <a:ext uri="{FF2B5EF4-FFF2-40B4-BE49-F238E27FC236}">
                <a16:creationId xmlns:a16="http://schemas.microsoft.com/office/drawing/2014/main" id="{5D803FA6-0FC6-42DE-820D-21EA0E69ED2F}"/>
              </a:ext>
            </a:extLst>
          </p:cNvPr>
          <p:cNvSpPr txBox="1"/>
          <p:nvPr/>
        </p:nvSpPr>
        <p:spPr>
          <a:xfrm>
            <a:off x="6164773" y="4458239"/>
            <a:ext cx="647153" cy="215444"/>
          </a:xfrm>
          <a:prstGeom prst="rect">
            <a:avLst/>
          </a:prstGeom>
          <a:noFill/>
        </p:spPr>
        <p:txBody>
          <a:bodyPr wrap="square" rtlCol="0">
            <a:spAutoFit/>
          </a:bodyPr>
          <a:lstStyle/>
          <a:p>
            <a:r>
              <a:rPr lang="fr-FR" sz="800" dirty="0"/>
              <a:t>AGEFIPH</a:t>
            </a:r>
          </a:p>
        </p:txBody>
      </p:sp>
      <p:pic>
        <p:nvPicPr>
          <p:cNvPr id="24" name="Graphique 23" descr="Pièces avec un remplissage uni">
            <a:extLst>
              <a:ext uri="{FF2B5EF4-FFF2-40B4-BE49-F238E27FC236}">
                <a16:creationId xmlns:a16="http://schemas.microsoft.com/office/drawing/2014/main" id="{379F56F1-4A9F-4FAE-AE18-166F60A497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97423" y="4324040"/>
            <a:ext cx="363499" cy="363499"/>
          </a:xfrm>
          <a:prstGeom prst="rect">
            <a:avLst/>
          </a:prstGeom>
        </p:spPr>
      </p:pic>
      <p:sp>
        <p:nvSpPr>
          <p:cNvPr id="20" name="Titre 4">
            <a:extLst>
              <a:ext uri="{FF2B5EF4-FFF2-40B4-BE49-F238E27FC236}">
                <a16:creationId xmlns:a16="http://schemas.microsoft.com/office/drawing/2014/main" id="{04073F26-6DE7-44D7-9B9F-0C318E76FC22}"/>
              </a:ext>
            </a:extLst>
          </p:cNvPr>
          <p:cNvSpPr txBox="1">
            <a:spLocks/>
          </p:cNvSpPr>
          <p:nvPr/>
        </p:nvSpPr>
        <p:spPr>
          <a:xfrm>
            <a:off x="254168" y="868987"/>
            <a:ext cx="8496300" cy="539750"/>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r>
              <a:rPr lang="fr-FR" sz="1400" dirty="0"/>
              <a:t>Encourager davantage les démarches de fluidification des parcours</a:t>
            </a:r>
            <a:r>
              <a:rPr lang="fr-FR" sz="1600" dirty="0"/>
              <a:t> </a:t>
            </a:r>
            <a:br>
              <a:rPr lang="fr-FR" sz="1600" dirty="0">
                <a:solidFill>
                  <a:srgbClr val="008000"/>
                </a:solidFill>
              </a:rPr>
            </a:br>
            <a:br>
              <a:rPr lang="fr-FR" sz="1000" b="0" dirty="0">
                <a:solidFill>
                  <a:schemeClr val="tx1"/>
                </a:solidFill>
              </a:rPr>
            </a:br>
            <a:br>
              <a:rPr lang="fr-FR" sz="1000" dirty="0">
                <a:solidFill>
                  <a:srgbClr val="008000"/>
                </a:solidFill>
              </a:rPr>
            </a:br>
            <a:br>
              <a:rPr lang="fr-FR" sz="1600" dirty="0">
                <a:solidFill>
                  <a:srgbClr val="008000"/>
                </a:solidFill>
              </a:rPr>
            </a:br>
            <a:endParaRPr lang="fr-FR" sz="1600" dirty="0">
              <a:solidFill>
                <a:srgbClr val="008000"/>
              </a:solidFill>
            </a:endParaRPr>
          </a:p>
        </p:txBody>
      </p:sp>
      <p:sp>
        <p:nvSpPr>
          <p:cNvPr id="23" name="Titre 4">
            <a:extLst>
              <a:ext uri="{FF2B5EF4-FFF2-40B4-BE49-F238E27FC236}">
                <a16:creationId xmlns:a16="http://schemas.microsoft.com/office/drawing/2014/main" id="{A3CC625D-835D-4074-B23F-BCB2E9208B89}"/>
              </a:ext>
            </a:extLst>
          </p:cNvPr>
          <p:cNvSpPr txBox="1">
            <a:spLocks/>
          </p:cNvSpPr>
          <p:nvPr/>
        </p:nvSpPr>
        <p:spPr>
          <a:xfrm>
            <a:off x="28162" y="1048427"/>
            <a:ext cx="8948312" cy="539991"/>
          </a:xfrm>
          <a:prstGeom prst="rect">
            <a:avLst/>
          </a:prstGeom>
        </p:spPr>
        <p:txBody>
          <a:bodyPr vert="horz" lIns="91440" tIns="45720" rIns="91440" bIns="45720" rtlCol="0" anchor="ctr">
            <a:no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pPr>
              <a:lnSpc>
                <a:spcPct val="100000"/>
              </a:lnSpc>
              <a:spcAft>
                <a:spcPts val="100"/>
              </a:spcAft>
            </a:pPr>
            <a:r>
              <a:rPr lang="fr-FR" sz="1000" b="0" dirty="0">
                <a:solidFill>
                  <a:schemeClr val="tx1"/>
                </a:solidFill>
              </a:rPr>
              <a:t>L’intégration dans le milieu ordinaire des personnes handicapées restent difficile : le taux de chômage des PH reste significativement supérieur au taux de chômage de la population active; et les recruteurs continuent de juger l’intégration des PH dans leur structure comme difficile. </a:t>
            </a:r>
            <a:br>
              <a:rPr lang="fr-FR" sz="1000" dirty="0">
                <a:solidFill>
                  <a:srgbClr val="008000"/>
                </a:solidFill>
              </a:rPr>
            </a:br>
            <a:br>
              <a:rPr lang="fr-FR" sz="1600" dirty="0">
                <a:solidFill>
                  <a:srgbClr val="008000"/>
                </a:solidFill>
              </a:rPr>
            </a:br>
            <a:endParaRPr lang="fr-FR" sz="1600" dirty="0">
              <a:solidFill>
                <a:srgbClr val="008000"/>
              </a:solidFill>
            </a:endParaRPr>
          </a:p>
        </p:txBody>
      </p:sp>
      <p:pic>
        <p:nvPicPr>
          <p:cNvPr id="12" name="Graphique 11" descr="Guide opérationnel avec un remplissage uni">
            <a:extLst>
              <a:ext uri="{FF2B5EF4-FFF2-40B4-BE49-F238E27FC236}">
                <a16:creationId xmlns:a16="http://schemas.microsoft.com/office/drawing/2014/main" id="{57CBA36E-ECBC-46AE-904B-53355DBAA18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0" y="1840122"/>
            <a:ext cx="396305" cy="396305"/>
          </a:xfrm>
          <a:prstGeom prst="rect">
            <a:avLst/>
          </a:prstGeom>
        </p:spPr>
      </p:pic>
      <p:cxnSp>
        <p:nvCxnSpPr>
          <p:cNvPr id="25" name="Connecteur droit 24">
            <a:extLst>
              <a:ext uri="{FF2B5EF4-FFF2-40B4-BE49-F238E27FC236}">
                <a16:creationId xmlns:a16="http://schemas.microsoft.com/office/drawing/2014/main" id="{1DA2B00C-7B35-4205-B353-73F3204E3822}"/>
              </a:ext>
            </a:extLst>
          </p:cNvPr>
          <p:cNvCxnSpPr>
            <a:cxnSpLocks/>
          </p:cNvCxnSpPr>
          <p:nvPr/>
        </p:nvCxnSpPr>
        <p:spPr>
          <a:xfrm>
            <a:off x="97574" y="3270156"/>
            <a:ext cx="3828369"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2DA4A66C-1DE0-4324-B343-5972189EF93D}"/>
              </a:ext>
            </a:extLst>
          </p:cNvPr>
          <p:cNvCxnSpPr>
            <a:cxnSpLocks/>
          </p:cNvCxnSpPr>
          <p:nvPr/>
        </p:nvCxnSpPr>
        <p:spPr>
          <a:xfrm>
            <a:off x="0" y="1737196"/>
            <a:ext cx="3828369"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698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44042FA-0C3A-4EFD-AB64-45817521876D}"/>
              </a:ext>
            </a:extLst>
          </p:cNvPr>
          <p:cNvSpPr>
            <a:spLocks noGrp="1"/>
          </p:cNvSpPr>
          <p:nvPr>
            <p:ph type="sldNum" sz="quarter" idx="12"/>
          </p:nvPr>
        </p:nvSpPr>
        <p:spPr/>
        <p:txBody>
          <a:bodyPr/>
          <a:lstStyle/>
          <a:p>
            <a:fld id="{733122C9-A0B9-462F-8757-0847AD287B63}" type="slidenum">
              <a:rPr lang="fr-FR" smtClean="0"/>
              <a:pPr/>
              <a:t>18</a:t>
            </a:fld>
            <a:endParaRPr lang="fr-FR" dirty="0"/>
          </a:p>
        </p:txBody>
      </p:sp>
      <p:sp>
        <p:nvSpPr>
          <p:cNvPr id="5" name="Espace réservé du texte 4">
            <a:extLst>
              <a:ext uri="{FF2B5EF4-FFF2-40B4-BE49-F238E27FC236}">
                <a16:creationId xmlns:a16="http://schemas.microsoft.com/office/drawing/2014/main" id="{63B6A939-7833-437D-9A35-0E655EB6F313}"/>
              </a:ext>
            </a:extLst>
          </p:cNvPr>
          <p:cNvSpPr>
            <a:spLocks noGrp="1"/>
          </p:cNvSpPr>
          <p:nvPr>
            <p:ph type="body" sz="quarter" idx="14"/>
          </p:nvPr>
        </p:nvSpPr>
        <p:spPr>
          <a:xfrm>
            <a:off x="21499" y="1574617"/>
            <a:ext cx="4270788" cy="2717668"/>
          </a:xfrm>
        </p:spPr>
        <p:txBody>
          <a:bodyPr>
            <a:normAutofit/>
          </a:bodyPr>
          <a:lstStyle/>
          <a:p>
            <a:pPr algn="just">
              <a:lnSpc>
                <a:spcPct val="93000"/>
              </a:lnSpc>
              <a:buClr>
                <a:schemeClr val="tx1"/>
              </a:buClr>
              <a:buSzPct val="100000"/>
            </a:pPr>
            <a:r>
              <a:rPr lang="fr-FR" sz="900" dirty="0">
                <a:latin typeface="Marianne" panose="02000000000000000000" pitchFamily="2" charset="0"/>
              </a:rPr>
              <a:t>Avec la réforme recommandée (cf. slide 19), le revenu disponible des travailleurs est sensible à une hausse de la rémunération. </a:t>
            </a:r>
            <a:r>
              <a:rPr lang="fr-FR" sz="900" dirty="0"/>
              <a:t>Elle incite les Esat à développer une politique de rémunération. </a:t>
            </a:r>
            <a:r>
              <a:rPr lang="fr-FR" sz="900" b="1" dirty="0">
                <a:latin typeface="Marianne" panose="02000000000000000000" pitchFamily="2" charset="0"/>
              </a:rPr>
              <a:t>Une hausse de la rémunération directe versée par l’Esat permettrait, à terme, de compenser les perdants à la réforme. </a:t>
            </a:r>
            <a:endParaRPr lang="fr-FR" sz="900" dirty="0">
              <a:latin typeface="Marianne" panose="02000000000000000000" pitchFamily="2" charset="0"/>
            </a:endParaRPr>
          </a:p>
          <a:p>
            <a:pPr algn="just">
              <a:lnSpc>
                <a:spcPct val="93000"/>
              </a:lnSpc>
              <a:buClr>
                <a:schemeClr val="tx1"/>
              </a:buClr>
              <a:buSzPct val="100000"/>
            </a:pPr>
            <a:r>
              <a:rPr lang="fr-FR" sz="1000" b="1" dirty="0">
                <a:latin typeface="Marianne" panose="02000000000000000000" pitchFamily="2" charset="0"/>
              </a:rPr>
              <a:t>P: inscrire les enjeux de rémunération dans le CPOM. </a:t>
            </a:r>
            <a:endParaRPr lang="fr-FR" sz="1000" b="1" dirty="0"/>
          </a:p>
          <a:p>
            <a:endParaRPr lang="fr-FR" dirty="0"/>
          </a:p>
        </p:txBody>
      </p:sp>
      <p:grpSp>
        <p:nvGrpSpPr>
          <p:cNvPr id="9" name="Groupe 8">
            <a:extLst>
              <a:ext uri="{FF2B5EF4-FFF2-40B4-BE49-F238E27FC236}">
                <a16:creationId xmlns:a16="http://schemas.microsoft.com/office/drawing/2014/main" id="{D353A4E8-FF8F-4051-8AAA-013D8D309918}"/>
              </a:ext>
            </a:extLst>
          </p:cNvPr>
          <p:cNvGrpSpPr/>
          <p:nvPr/>
        </p:nvGrpSpPr>
        <p:grpSpPr>
          <a:xfrm>
            <a:off x="21499" y="1157231"/>
            <a:ext cx="4157918" cy="477054"/>
            <a:chOff x="54089" y="1542563"/>
            <a:chExt cx="4157918" cy="477054"/>
          </a:xfrm>
        </p:grpSpPr>
        <p:sp>
          <p:nvSpPr>
            <p:cNvPr id="7" name="ZoneTexte 6">
              <a:extLst>
                <a:ext uri="{FF2B5EF4-FFF2-40B4-BE49-F238E27FC236}">
                  <a16:creationId xmlns:a16="http://schemas.microsoft.com/office/drawing/2014/main" id="{D977C971-DB56-4C38-8A0B-CCBFE7A9B393}"/>
                </a:ext>
              </a:extLst>
            </p:cNvPr>
            <p:cNvSpPr txBox="1"/>
            <p:nvPr/>
          </p:nvSpPr>
          <p:spPr>
            <a:xfrm>
              <a:off x="54089" y="1542563"/>
              <a:ext cx="4157918" cy="477054"/>
            </a:xfrm>
            <a:prstGeom prst="rect">
              <a:avLst/>
            </a:prstGeom>
            <a:noFill/>
          </p:spPr>
          <p:txBody>
            <a:bodyPr vert="horz" wrap="square" rtlCol="0" anchor="ctr">
              <a:spAutoFit/>
            </a:bodyPr>
            <a:lstStyle/>
            <a:p>
              <a:pPr algn="just"/>
              <a:endParaRPr lang="fr-FR" sz="1100" b="1" dirty="0">
                <a:solidFill>
                  <a:schemeClr val="tx1">
                    <a:lumMod val="50000"/>
                    <a:lumOff val="50000"/>
                  </a:schemeClr>
                </a:solidFill>
                <a:latin typeface="Marianne" panose="02000000000000000000" pitchFamily="2" charset="0"/>
              </a:endParaRPr>
            </a:p>
            <a:p>
              <a:endParaRPr lang="fr-FR" sz="1400" b="1" dirty="0">
                <a:latin typeface="Marianne" panose="02000000000000000000" pitchFamily="2" charset="0"/>
              </a:endParaRPr>
            </a:p>
          </p:txBody>
        </p:sp>
        <p:cxnSp>
          <p:nvCxnSpPr>
            <p:cNvPr id="8" name="Connecteur droit 7">
              <a:extLst>
                <a:ext uri="{FF2B5EF4-FFF2-40B4-BE49-F238E27FC236}">
                  <a16:creationId xmlns:a16="http://schemas.microsoft.com/office/drawing/2014/main" id="{7FF183FE-5B8B-42DD-8308-367F492D9F14}"/>
                </a:ext>
              </a:extLst>
            </p:cNvPr>
            <p:cNvCxnSpPr/>
            <p:nvPr/>
          </p:nvCxnSpPr>
          <p:spPr>
            <a:xfrm>
              <a:off x="189045" y="1888812"/>
              <a:ext cx="3888006"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8" name="Titre 3">
            <a:extLst>
              <a:ext uri="{FF2B5EF4-FFF2-40B4-BE49-F238E27FC236}">
                <a16:creationId xmlns:a16="http://schemas.microsoft.com/office/drawing/2014/main" id="{4140A034-F45D-4D1D-AFBA-D19CCD18B8A6}"/>
              </a:ext>
            </a:extLst>
          </p:cNvPr>
          <p:cNvSpPr txBox="1">
            <a:spLocks/>
          </p:cNvSpPr>
          <p:nvPr/>
        </p:nvSpPr>
        <p:spPr>
          <a:xfrm>
            <a:off x="53789" y="641182"/>
            <a:ext cx="8496300" cy="539991"/>
          </a:xfrm>
          <a:prstGeom prst="rect">
            <a:avLst/>
          </a:prstGeom>
        </p:spPr>
        <p:txBody>
          <a:bodyPr vert="horz" lIns="91440" tIns="45720" rIns="91440" bIns="45720" rtlCol="0" anchor="ctr">
            <a:normAutofit/>
          </a:bodyPr>
          <a:lstStyle>
            <a:lvl1pPr marL="14288" indent="0" algn="l" defTabSz="914378" rtl="0" eaLnBrk="1" latinLnBrk="0" hangingPunct="1">
              <a:lnSpc>
                <a:spcPct val="90000"/>
              </a:lnSpc>
              <a:spcBef>
                <a:spcPct val="0"/>
              </a:spcBef>
              <a:buNone/>
              <a:tabLst/>
              <a:defRPr sz="2500" b="1" kern="1200">
                <a:solidFill>
                  <a:schemeClr val="accent1"/>
                </a:solidFill>
                <a:latin typeface="Marianne" panose="02000000000000000000" pitchFamily="2" charset="0"/>
                <a:ea typeface="+mj-ea"/>
                <a:cs typeface="+mj-cs"/>
              </a:defRPr>
            </a:lvl1pPr>
          </a:lstStyle>
          <a:p>
            <a:r>
              <a:rPr lang="fr-FR" sz="1400" dirty="0"/>
              <a:t>Mettre de la clarté dans la rémunération des travailleurs handicapés, mieux reconnaitre la valeur de leur travail et renforcer leurs droits</a:t>
            </a:r>
          </a:p>
        </p:txBody>
      </p:sp>
      <p:sp>
        <p:nvSpPr>
          <p:cNvPr id="19" name="Espace réservé du texte 2">
            <a:extLst>
              <a:ext uri="{FF2B5EF4-FFF2-40B4-BE49-F238E27FC236}">
                <a16:creationId xmlns:a16="http://schemas.microsoft.com/office/drawing/2014/main" id="{2D8DE2DD-2264-49C2-B59F-A656AC16926B}"/>
              </a:ext>
            </a:extLst>
          </p:cNvPr>
          <p:cNvSpPr>
            <a:spLocks noGrp="1"/>
          </p:cNvSpPr>
          <p:nvPr>
            <p:ph type="body" sz="quarter" idx="13"/>
          </p:nvPr>
        </p:nvSpPr>
        <p:spPr>
          <a:xfrm>
            <a:off x="84077" y="1274283"/>
            <a:ext cx="4635926" cy="242951"/>
          </a:xfrm>
        </p:spPr>
        <p:txBody>
          <a:bodyPr>
            <a:normAutofit/>
          </a:bodyPr>
          <a:lstStyle/>
          <a:p>
            <a:r>
              <a:rPr lang="fr-FR" sz="1200" dirty="0"/>
              <a:t>Inciter à une vraie politique de la rémunération</a:t>
            </a:r>
          </a:p>
        </p:txBody>
      </p:sp>
      <p:graphicFrame>
        <p:nvGraphicFramePr>
          <p:cNvPr id="21" name="Graphique 20">
            <a:extLst>
              <a:ext uri="{FF2B5EF4-FFF2-40B4-BE49-F238E27FC236}">
                <a16:creationId xmlns:a16="http://schemas.microsoft.com/office/drawing/2014/main" id="{022534D9-5038-4027-AEBD-2BD06CD0CE05}"/>
              </a:ext>
            </a:extLst>
          </p:cNvPr>
          <p:cNvGraphicFramePr/>
          <p:nvPr>
            <p:extLst>
              <p:ext uri="{D42A27DB-BD31-4B8C-83A1-F6EECF244321}">
                <p14:modId xmlns:p14="http://schemas.microsoft.com/office/powerpoint/2010/main" val="4197803122"/>
              </p:ext>
            </p:extLst>
          </p:nvPr>
        </p:nvGraphicFramePr>
        <p:xfrm>
          <a:off x="191468" y="2413385"/>
          <a:ext cx="2849781" cy="1468859"/>
        </p:xfrm>
        <a:graphic>
          <a:graphicData uri="http://schemas.openxmlformats.org/drawingml/2006/chart">
            <c:chart xmlns:c="http://schemas.openxmlformats.org/drawingml/2006/chart" xmlns:r="http://schemas.openxmlformats.org/officeDocument/2006/relationships" r:id="rId2"/>
          </a:graphicData>
        </a:graphic>
      </p:graphicFrame>
      <p:sp>
        <p:nvSpPr>
          <p:cNvPr id="22" name="ZoneTexte 21">
            <a:extLst>
              <a:ext uri="{FF2B5EF4-FFF2-40B4-BE49-F238E27FC236}">
                <a16:creationId xmlns:a16="http://schemas.microsoft.com/office/drawing/2014/main" id="{A2855AE2-6264-49F3-B59A-3AFB723B7783}"/>
              </a:ext>
            </a:extLst>
          </p:cNvPr>
          <p:cNvSpPr txBox="1"/>
          <p:nvPr/>
        </p:nvSpPr>
        <p:spPr>
          <a:xfrm>
            <a:off x="2793469" y="2526028"/>
            <a:ext cx="1813365" cy="1061829"/>
          </a:xfrm>
          <a:prstGeom prst="rect">
            <a:avLst/>
          </a:prstGeom>
          <a:noFill/>
        </p:spPr>
        <p:txBody>
          <a:bodyPr wrap="square" rtlCol="0">
            <a:spAutoFit/>
          </a:bodyPr>
          <a:lstStyle/>
          <a:p>
            <a:pPr algn="just"/>
            <a:r>
              <a:rPr lang="fr-FR" sz="900" b="1" dirty="0">
                <a:latin typeface="Marianne" panose="02000000000000000000" pitchFamily="2" charset="0"/>
              </a:rPr>
              <a:t>La mission a constaté une baisse tendancielle de la rémunération directe en Esat, préjudiciable aux travailleurs à hauteur d’une perte de pouvoir d’achat de 180€ par an.</a:t>
            </a:r>
            <a:endParaRPr lang="fr-FR" sz="900" b="1" dirty="0"/>
          </a:p>
        </p:txBody>
      </p:sp>
      <p:sp>
        <p:nvSpPr>
          <p:cNvPr id="25" name="Espace réservé du texte 2">
            <a:extLst>
              <a:ext uri="{FF2B5EF4-FFF2-40B4-BE49-F238E27FC236}">
                <a16:creationId xmlns:a16="http://schemas.microsoft.com/office/drawing/2014/main" id="{C0AADEFB-385C-46A8-9801-2E9E0FBEA107}"/>
              </a:ext>
            </a:extLst>
          </p:cNvPr>
          <p:cNvSpPr txBox="1">
            <a:spLocks/>
          </p:cNvSpPr>
          <p:nvPr/>
        </p:nvSpPr>
        <p:spPr bwMode="gray">
          <a:xfrm>
            <a:off x="4670696" y="1219505"/>
            <a:ext cx="4635926" cy="242951"/>
          </a:xfrm>
          <a:prstGeom prst="rect">
            <a:avLst/>
          </a:prstGeom>
        </p:spPr>
        <p:txBody>
          <a:bodyPr vert="horz" lIns="0" tIns="0" rIns="0" bIns="0" rtlCol="0" anchor="t" anchorCtr="0">
            <a:normAutofit/>
          </a:bodyPr>
          <a:lstStyle>
            <a:lvl1pPr marL="9525" indent="85723" algn="l" defTabSz="914378" rtl="0" eaLnBrk="1" latinLnBrk="0" hangingPunct="1">
              <a:lnSpc>
                <a:spcPct val="100000"/>
              </a:lnSpc>
              <a:spcBef>
                <a:spcPts val="400"/>
              </a:spcBef>
              <a:spcAft>
                <a:spcPts val="800"/>
              </a:spcAft>
              <a:buFont typeface="+mj-lt"/>
              <a:buNone/>
              <a:tabLst/>
              <a:defRPr sz="1500" b="1" kern="1200">
                <a:solidFill>
                  <a:schemeClr val="tx1">
                    <a:lumMod val="50000"/>
                    <a:lumOff val="50000"/>
                  </a:schemeClr>
                </a:solidFill>
                <a:latin typeface="Marianne" panose="02000000000000000000" pitchFamily="2" charset="0"/>
                <a:ea typeface="+mn-ea"/>
                <a:cs typeface="+mn-cs"/>
              </a:defRPr>
            </a:lvl1pPr>
            <a:lvl2pPr marL="323992" indent="-143996" algn="l" defTabSz="914378" rtl="0" eaLnBrk="1" latinLnBrk="0" hangingPunct="1">
              <a:lnSpc>
                <a:spcPct val="100000"/>
              </a:lnSpc>
              <a:spcBef>
                <a:spcPts val="600"/>
              </a:spcBef>
              <a:spcAft>
                <a:spcPts val="800"/>
              </a:spcAft>
              <a:buSzPct val="100000"/>
              <a:buFont typeface="+mj-lt"/>
              <a:buAutoNum type="alphaLcPeriod"/>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200" dirty="0"/>
              <a:t>Garantir le recours à la prime d’activité</a:t>
            </a:r>
          </a:p>
        </p:txBody>
      </p:sp>
      <p:cxnSp>
        <p:nvCxnSpPr>
          <p:cNvPr id="27" name="Connecteur droit 26">
            <a:extLst>
              <a:ext uri="{FF2B5EF4-FFF2-40B4-BE49-F238E27FC236}">
                <a16:creationId xmlns:a16="http://schemas.microsoft.com/office/drawing/2014/main" id="{CB9198EC-F4FA-4DAD-B8EF-6E6493596093}"/>
              </a:ext>
            </a:extLst>
          </p:cNvPr>
          <p:cNvCxnSpPr/>
          <p:nvPr/>
        </p:nvCxnSpPr>
        <p:spPr>
          <a:xfrm>
            <a:off x="4739961" y="1460250"/>
            <a:ext cx="3888006"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49464F16-FD06-418D-BBAB-945949E549C7}"/>
              </a:ext>
            </a:extLst>
          </p:cNvPr>
          <p:cNvSpPr txBox="1"/>
          <p:nvPr/>
        </p:nvSpPr>
        <p:spPr>
          <a:xfrm>
            <a:off x="4720003" y="1440362"/>
            <a:ext cx="4423997" cy="3100336"/>
          </a:xfrm>
          <a:prstGeom prst="rect">
            <a:avLst/>
          </a:prstGeom>
          <a:noFill/>
        </p:spPr>
        <p:txBody>
          <a:bodyPr wrap="square">
            <a:spAutoFit/>
          </a:bodyPr>
          <a:lstStyle/>
          <a:p>
            <a:pPr algn="just">
              <a:lnSpc>
                <a:spcPct val="93000"/>
              </a:lnSpc>
              <a:buClr>
                <a:schemeClr val="tx1"/>
              </a:buClr>
              <a:buSzPct val="100000"/>
            </a:pPr>
            <a:r>
              <a:rPr lang="fr-FR" sz="900" dirty="0">
                <a:latin typeface="Marianne" panose="02000000000000000000" pitchFamily="2" charset="0"/>
              </a:rPr>
              <a:t>Une évaluation du niveau des rémunérations pratiquées par les Esat devrait être menée à l’échelle nationale dans trois ans pour constater les progrès réalisés dans la rémunération des travailleurs handicapés en Esat. En cas de constat de non-progression, un relèvement éventuel du seuil minimal de rémunération à 5 % du Smic pourrait être envisagé par modification du CASF (par exemple à 7,5 % du Smic). </a:t>
            </a:r>
          </a:p>
          <a:p>
            <a:pPr algn="just">
              <a:lnSpc>
                <a:spcPct val="93000"/>
              </a:lnSpc>
              <a:buClr>
                <a:schemeClr val="tx1"/>
              </a:buClr>
              <a:buSzPct val="100000"/>
            </a:pPr>
            <a:endParaRPr lang="fr-FR" sz="900" dirty="0">
              <a:latin typeface="Marianne" panose="02000000000000000000" pitchFamily="2" charset="0"/>
            </a:endParaRPr>
          </a:p>
          <a:p>
            <a:pPr algn="just">
              <a:lnSpc>
                <a:spcPct val="93000"/>
              </a:lnSpc>
              <a:buClr>
                <a:schemeClr val="tx1"/>
              </a:buClr>
              <a:buSzPct val="100000"/>
            </a:pPr>
            <a:endParaRPr lang="fr-FR" sz="900" b="1" dirty="0">
              <a:latin typeface="Marianne" panose="02000000000000000000" pitchFamily="2" charset="0"/>
            </a:endParaRPr>
          </a:p>
          <a:p>
            <a:pPr algn="just"/>
            <a:r>
              <a:rPr lang="fr-FR" sz="900" b="1" dirty="0">
                <a:latin typeface="Marianne" panose="02000000000000000000" pitchFamily="2" charset="0"/>
              </a:rPr>
              <a:t>P: Pour améliorer le niveau de rémunération des travailleurs handicapés d’Esat, prévoir dans les textes une clause d’indexation obligatoire sur le Smic de la rémunération directe versée aux travailleurs et assurer l'exclusion automatique de la prime d’intéressement de la base ressources de l'AAH [DGCS, DGFiP, CNAF].</a:t>
            </a:r>
          </a:p>
          <a:p>
            <a:pPr algn="just"/>
            <a:endParaRPr lang="fr-FR" sz="900" b="1" dirty="0">
              <a:latin typeface="Marianne" panose="02000000000000000000" pitchFamily="2" charset="0"/>
            </a:endParaRPr>
          </a:p>
          <a:p>
            <a:pPr algn="just">
              <a:spcAft>
                <a:spcPts val="300"/>
              </a:spcAft>
            </a:pPr>
            <a:r>
              <a:rPr lang="fr-FR" sz="900" b="1" dirty="0">
                <a:latin typeface="Marianne" panose="02000000000000000000" pitchFamily="2" charset="0"/>
              </a:rPr>
              <a:t>P: Améliorer le recours systématique des travailleurs en situation de handicap à la prime d'activité par une communication massive à destination des Esat et de leurs travailleurs et par l’envoi de courriers annuels par les CAF aux bénéficiaires de l’AAH n’ayant pas demandé la prime d’activité. Mener une démarche similaire pour l’</a:t>
            </a:r>
            <a:r>
              <a:rPr lang="fr-FR" sz="900" b="1" dirty="0" err="1">
                <a:latin typeface="Marianne" panose="02000000000000000000" pitchFamily="2" charset="0"/>
              </a:rPr>
              <a:t>Aspa</a:t>
            </a:r>
            <a:r>
              <a:rPr lang="fr-FR" sz="900" b="1" dirty="0">
                <a:latin typeface="Marianne" panose="02000000000000000000" pitchFamily="2" charset="0"/>
              </a:rPr>
              <a:t> pour les travailleurs handicapés d’Esat éligibles liquidant leur retraite par l’envoi d’un courrier spécifique de la </a:t>
            </a:r>
            <a:r>
              <a:rPr lang="fr-FR" sz="900" b="1" dirty="0" err="1">
                <a:latin typeface="Marianne" panose="02000000000000000000" pitchFamily="2" charset="0"/>
              </a:rPr>
              <a:t>Cnav</a:t>
            </a:r>
            <a:r>
              <a:rPr lang="fr-FR" sz="900" b="1" dirty="0">
                <a:latin typeface="Marianne" panose="02000000000000000000" pitchFamily="2" charset="0"/>
              </a:rPr>
              <a:t> aux assurés faisant une primo-demande [CNAF, CCMSA, </a:t>
            </a:r>
            <a:r>
              <a:rPr lang="fr-FR" sz="900" b="1" dirty="0" err="1">
                <a:latin typeface="Marianne" panose="02000000000000000000" pitchFamily="2" charset="0"/>
              </a:rPr>
              <a:t>Cnav</a:t>
            </a:r>
            <a:r>
              <a:rPr lang="fr-FR" sz="900" b="1" dirty="0">
                <a:latin typeface="Marianne" panose="02000000000000000000" pitchFamily="2" charset="0"/>
              </a:rPr>
              <a:t>]. </a:t>
            </a:r>
          </a:p>
          <a:p>
            <a:pPr algn="just">
              <a:spcAft>
                <a:spcPts val="300"/>
              </a:spcAft>
            </a:pPr>
            <a:endParaRPr lang="fr-FR" sz="900" b="1" dirty="0">
              <a:latin typeface="Marianne" panose="02000000000000000000" pitchFamily="2" charset="0"/>
            </a:endParaRPr>
          </a:p>
        </p:txBody>
      </p:sp>
      <p:graphicFrame>
        <p:nvGraphicFramePr>
          <p:cNvPr id="14" name="Tableau 15">
            <a:extLst>
              <a:ext uri="{FF2B5EF4-FFF2-40B4-BE49-F238E27FC236}">
                <a16:creationId xmlns:a16="http://schemas.microsoft.com/office/drawing/2014/main" id="{F3D85891-F67C-41F7-A090-6B0BB2123DF7}"/>
              </a:ext>
            </a:extLst>
          </p:cNvPr>
          <p:cNvGraphicFramePr>
            <a:graphicFrameLocks noGrp="1"/>
          </p:cNvGraphicFramePr>
          <p:nvPr>
            <p:extLst>
              <p:ext uri="{D42A27DB-BD31-4B8C-83A1-F6EECF244321}">
                <p14:modId xmlns:p14="http://schemas.microsoft.com/office/powerpoint/2010/main" val="4069896394"/>
              </p:ext>
            </p:extLst>
          </p:nvPr>
        </p:nvGraphicFramePr>
        <p:xfrm>
          <a:off x="0" y="4233035"/>
          <a:ext cx="4661933" cy="725799"/>
        </p:xfrm>
        <a:graphic>
          <a:graphicData uri="http://schemas.openxmlformats.org/drawingml/2006/table">
            <a:tbl>
              <a:tblPr firstRow="1" bandRow="1">
                <a:tableStyleId>{5C22544A-7EE6-4342-B048-85BDC9FD1C3A}</a:tableStyleId>
              </a:tblPr>
              <a:tblGrid>
                <a:gridCol w="449108">
                  <a:extLst>
                    <a:ext uri="{9D8B030D-6E8A-4147-A177-3AD203B41FA5}">
                      <a16:colId xmlns:a16="http://schemas.microsoft.com/office/drawing/2014/main" val="730337145"/>
                    </a:ext>
                  </a:extLst>
                </a:gridCol>
                <a:gridCol w="380836">
                  <a:extLst>
                    <a:ext uri="{9D8B030D-6E8A-4147-A177-3AD203B41FA5}">
                      <a16:colId xmlns:a16="http://schemas.microsoft.com/office/drawing/2014/main" val="2274125631"/>
                    </a:ext>
                  </a:extLst>
                </a:gridCol>
                <a:gridCol w="358433">
                  <a:extLst>
                    <a:ext uri="{9D8B030D-6E8A-4147-A177-3AD203B41FA5}">
                      <a16:colId xmlns:a16="http://schemas.microsoft.com/office/drawing/2014/main" val="2792873678"/>
                    </a:ext>
                  </a:extLst>
                </a:gridCol>
                <a:gridCol w="403238">
                  <a:extLst>
                    <a:ext uri="{9D8B030D-6E8A-4147-A177-3AD203B41FA5}">
                      <a16:colId xmlns:a16="http://schemas.microsoft.com/office/drawing/2014/main" val="392610064"/>
                    </a:ext>
                  </a:extLst>
                </a:gridCol>
                <a:gridCol w="369633">
                  <a:extLst>
                    <a:ext uri="{9D8B030D-6E8A-4147-A177-3AD203B41FA5}">
                      <a16:colId xmlns:a16="http://schemas.microsoft.com/office/drawing/2014/main" val="941181340"/>
                    </a:ext>
                  </a:extLst>
                </a:gridCol>
                <a:gridCol w="403238">
                  <a:extLst>
                    <a:ext uri="{9D8B030D-6E8A-4147-A177-3AD203B41FA5}">
                      <a16:colId xmlns:a16="http://schemas.microsoft.com/office/drawing/2014/main" val="1239991933"/>
                    </a:ext>
                  </a:extLst>
                </a:gridCol>
                <a:gridCol w="347233">
                  <a:extLst>
                    <a:ext uri="{9D8B030D-6E8A-4147-A177-3AD203B41FA5}">
                      <a16:colId xmlns:a16="http://schemas.microsoft.com/office/drawing/2014/main" val="1263798029"/>
                    </a:ext>
                  </a:extLst>
                </a:gridCol>
                <a:gridCol w="425639">
                  <a:extLst>
                    <a:ext uri="{9D8B030D-6E8A-4147-A177-3AD203B41FA5}">
                      <a16:colId xmlns:a16="http://schemas.microsoft.com/office/drawing/2014/main" val="246640735"/>
                    </a:ext>
                  </a:extLst>
                </a:gridCol>
                <a:gridCol w="403238">
                  <a:extLst>
                    <a:ext uri="{9D8B030D-6E8A-4147-A177-3AD203B41FA5}">
                      <a16:colId xmlns:a16="http://schemas.microsoft.com/office/drawing/2014/main" val="2661764992"/>
                    </a:ext>
                  </a:extLst>
                </a:gridCol>
                <a:gridCol w="414438">
                  <a:extLst>
                    <a:ext uri="{9D8B030D-6E8A-4147-A177-3AD203B41FA5}">
                      <a16:colId xmlns:a16="http://schemas.microsoft.com/office/drawing/2014/main" val="662507549"/>
                    </a:ext>
                  </a:extLst>
                </a:gridCol>
                <a:gridCol w="706899">
                  <a:extLst>
                    <a:ext uri="{9D8B030D-6E8A-4147-A177-3AD203B41FA5}">
                      <a16:colId xmlns:a16="http://schemas.microsoft.com/office/drawing/2014/main" val="4161451212"/>
                    </a:ext>
                  </a:extLst>
                </a:gridCol>
              </a:tblGrid>
              <a:tr h="367189">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Année</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2009</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2010</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2013</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2015</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2017</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2019</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2020</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2021</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2022</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2023</a:t>
                      </a:r>
                    </a:p>
                    <a:p>
                      <a:pPr algn="ctr" hangingPunct="0">
                        <a:spcBef>
                          <a:spcPts val="100"/>
                        </a:spcBef>
                        <a:spcAft>
                          <a:spcPts val="100"/>
                        </a:spcAft>
                      </a:pPr>
                      <a:r>
                        <a:rPr lang="fr-FR" sz="700" b="1" i="0" dirty="0">
                          <a:solidFill>
                            <a:schemeClr val="bg1"/>
                          </a:solidFill>
                          <a:effectLst/>
                          <a:latin typeface="+mj-lt"/>
                          <a:ea typeface="Times New Roman" panose="02020603050405020304" pitchFamily="18" charset="0"/>
                          <a:cs typeface="Times New Roman" panose="02020603050405020304" pitchFamily="18" charset="0"/>
                        </a:rPr>
                        <a:t> janvier-octobre</a:t>
                      </a:r>
                      <a:endParaRPr lang="fr-FR" sz="700" i="1" dirty="0">
                        <a:solidFill>
                          <a:schemeClr val="bg1"/>
                        </a:solidFill>
                        <a:effectLst/>
                        <a:latin typeface="+mj-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230589897"/>
                  </a:ext>
                </a:extLst>
              </a:tr>
              <a:tr h="358610">
                <a:tc>
                  <a:txBody>
                    <a:bodyPr/>
                    <a:lstStyle/>
                    <a:p>
                      <a:pPr algn="l"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Taux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11,3 %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11,2 %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10,8 %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10,7 %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10,5 %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10,2 %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10,1 %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9,9 %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9,8 %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tc>
                  <a:txBody>
                    <a:bodyPr/>
                    <a:lstStyle/>
                    <a:p>
                      <a:pPr algn="r" hangingPunct="0">
                        <a:spcBef>
                          <a:spcPts val="200"/>
                        </a:spcBef>
                        <a:spcAft>
                          <a:spcPts val="900"/>
                        </a:spcAft>
                      </a:pPr>
                      <a:r>
                        <a:rPr lang="fr-FR" sz="700" i="0" dirty="0">
                          <a:solidFill>
                            <a:srgbClr val="000000"/>
                          </a:solidFill>
                          <a:effectLst/>
                          <a:latin typeface="+mj-lt"/>
                          <a:ea typeface="Times New Roman" panose="02020603050405020304" pitchFamily="18" charset="0"/>
                          <a:cs typeface="Times New Roman" panose="02020603050405020304" pitchFamily="18" charset="0"/>
                        </a:rPr>
                        <a:t>9,6 %</a:t>
                      </a:r>
                      <a:endParaRPr lang="fr-FR" sz="700" i="1" dirty="0">
                        <a:effectLst/>
                        <a:latin typeface="+mj-lt"/>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778550235"/>
                  </a:ext>
                </a:extLst>
              </a:tr>
            </a:tbl>
          </a:graphicData>
        </a:graphic>
      </p:graphicFrame>
      <p:sp>
        <p:nvSpPr>
          <p:cNvPr id="29" name="ZoneTexte 28">
            <a:extLst>
              <a:ext uri="{FF2B5EF4-FFF2-40B4-BE49-F238E27FC236}">
                <a16:creationId xmlns:a16="http://schemas.microsoft.com/office/drawing/2014/main" id="{E6FF5F37-FD29-4625-9652-125E7805C910}"/>
              </a:ext>
            </a:extLst>
          </p:cNvPr>
          <p:cNvSpPr txBox="1"/>
          <p:nvPr/>
        </p:nvSpPr>
        <p:spPr>
          <a:xfrm>
            <a:off x="132933" y="3914924"/>
            <a:ext cx="4550499" cy="1061829"/>
          </a:xfrm>
          <a:prstGeom prst="rect">
            <a:avLst/>
          </a:prstGeom>
          <a:noFill/>
        </p:spPr>
        <p:txBody>
          <a:bodyPr wrap="square" rtlCol="0">
            <a:spAutoFit/>
          </a:bodyPr>
          <a:lstStyle/>
          <a:p>
            <a:pPr algn="ctr"/>
            <a:r>
              <a:rPr lang="fr-FR" sz="800" dirty="0">
                <a:latin typeface="+mj-lt"/>
              </a:rPr>
              <a:t>Tableau: Evolution de la rémunération directe des Esat de France métropolitaine (2009-2023) en % du Smic</a:t>
            </a:r>
          </a:p>
          <a:p>
            <a:pPr algn="ctr"/>
            <a:endParaRPr lang="fr-FR" sz="800" dirty="0">
              <a:latin typeface="+mj-lt"/>
            </a:endParaRPr>
          </a:p>
          <a:p>
            <a:pPr algn="ctr"/>
            <a:endParaRPr lang="fr-FR" sz="800" dirty="0">
              <a:latin typeface="+mj-lt"/>
            </a:endParaRPr>
          </a:p>
          <a:p>
            <a:pPr algn="ctr"/>
            <a:endParaRPr lang="fr-FR" sz="800" dirty="0">
              <a:latin typeface="+mj-lt"/>
            </a:endParaRPr>
          </a:p>
          <a:p>
            <a:pPr algn="ctr"/>
            <a:endParaRPr lang="fr-FR" sz="800" b="1" dirty="0">
              <a:latin typeface="+mj-lt"/>
            </a:endParaRPr>
          </a:p>
          <a:p>
            <a:pPr algn="just"/>
            <a:endParaRPr lang="fr-FR" sz="800" b="1" dirty="0">
              <a:latin typeface="+mj-lt"/>
            </a:endParaRPr>
          </a:p>
          <a:p>
            <a:pPr algn="just">
              <a:spcAft>
                <a:spcPts val="300"/>
              </a:spcAft>
            </a:pPr>
            <a:endParaRPr lang="fr-FR" sz="700" dirty="0">
              <a:latin typeface="+mj-lt"/>
            </a:endParaRPr>
          </a:p>
        </p:txBody>
      </p:sp>
      <p:sp>
        <p:nvSpPr>
          <p:cNvPr id="16" name="ZoneTexte 15">
            <a:extLst>
              <a:ext uri="{FF2B5EF4-FFF2-40B4-BE49-F238E27FC236}">
                <a16:creationId xmlns:a16="http://schemas.microsoft.com/office/drawing/2014/main" id="{3CC2679C-D451-4E77-8243-971607FA86CF}"/>
              </a:ext>
            </a:extLst>
          </p:cNvPr>
          <p:cNvSpPr txBox="1"/>
          <p:nvPr/>
        </p:nvSpPr>
        <p:spPr>
          <a:xfrm>
            <a:off x="21499" y="4958834"/>
            <a:ext cx="7146011" cy="184666"/>
          </a:xfrm>
          <a:prstGeom prst="rect">
            <a:avLst/>
          </a:prstGeom>
          <a:noFill/>
        </p:spPr>
        <p:txBody>
          <a:bodyPr vert="horz" lIns="0" rtlCol="0" anchor="ctr">
            <a:spAutoFit/>
          </a:bodyPr>
          <a:lstStyle/>
          <a:p>
            <a:r>
              <a:rPr lang="fr-FR" sz="600" i="1" dirty="0">
                <a:latin typeface="Marianne" panose="02000000000000000000" pitchFamily="2" charset="0"/>
              </a:rPr>
              <a:t>Source :</a:t>
            </a:r>
            <a:r>
              <a:rPr lang="fr-FR" sz="600" dirty="0">
                <a:latin typeface="Marianne" panose="02000000000000000000" pitchFamily="2" charset="0"/>
              </a:rPr>
              <a:t> Mission.</a:t>
            </a:r>
          </a:p>
        </p:txBody>
      </p:sp>
    </p:spTree>
    <p:extLst>
      <p:ext uri="{BB962C8B-B14F-4D97-AF65-F5344CB8AC3E}">
        <p14:creationId xmlns:p14="http://schemas.microsoft.com/office/powerpoint/2010/main" val="2695828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80BD0EE-7293-4E0D-B814-88CB31CC197C}"/>
              </a:ext>
            </a:extLst>
          </p:cNvPr>
          <p:cNvSpPr>
            <a:spLocks noGrp="1"/>
          </p:cNvSpPr>
          <p:nvPr>
            <p:ph type="title"/>
          </p:nvPr>
        </p:nvSpPr>
        <p:spPr/>
        <p:txBody>
          <a:bodyPr>
            <a:noAutofit/>
          </a:bodyPr>
          <a:lstStyle/>
          <a:p>
            <a:r>
              <a:rPr lang="fr-FR" sz="1400" dirty="0"/>
              <a:t>Mettre de la clarté dans la rémunération des travailleurs handicapés, mieux reconnaitre la valeur de leur travail et renforcer leurs droits</a:t>
            </a:r>
          </a:p>
        </p:txBody>
      </p:sp>
      <p:pic>
        <p:nvPicPr>
          <p:cNvPr id="90" name="Image 89">
            <a:extLst>
              <a:ext uri="{FF2B5EF4-FFF2-40B4-BE49-F238E27FC236}">
                <a16:creationId xmlns:a16="http://schemas.microsoft.com/office/drawing/2014/main" id="{75632A59-6DF4-45F2-8922-1E0B3D61C039}"/>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sp>
        <p:nvSpPr>
          <p:cNvPr id="64" name="Espace réservé du texte 5">
            <a:extLst>
              <a:ext uri="{FF2B5EF4-FFF2-40B4-BE49-F238E27FC236}">
                <a16:creationId xmlns:a16="http://schemas.microsoft.com/office/drawing/2014/main" id="{A375EC00-0D97-498D-9291-237EEC6C043F}"/>
              </a:ext>
            </a:extLst>
          </p:cNvPr>
          <p:cNvSpPr>
            <a:spLocks noGrp="1"/>
          </p:cNvSpPr>
          <p:nvPr>
            <p:ph type="body" sz="quarter" idx="13"/>
          </p:nvPr>
        </p:nvSpPr>
        <p:spPr>
          <a:xfrm>
            <a:off x="138337" y="1298617"/>
            <a:ext cx="3885023" cy="399250"/>
          </a:xfrm>
        </p:spPr>
        <p:txBody>
          <a:bodyPr>
            <a:noAutofit/>
          </a:bodyPr>
          <a:lstStyle/>
          <a:p>
            <a:pPr algn="just"/>
            <a:r>
              <a:rPr lang="fr-FR" sz="1000" b="1" dirty="0">
                <a:solidFill>
                  <a:schemeClr val="tx1"/>
                </a:solidFill>
                <a:latin typeface="Marianne" panose="02000000000000000000" pitchFamily="2" charset="0"/>
              </a:rPr>
              <a:t>En l’état actuel, toute réforme de la structure de rémunération est de nature à générer des effets de bord compliqués, notamment du fait de l’existence de l’abattement </a:t>
            </a:r>
            <a:r>
              <a:rPr lang="fr-FR" sz="1000" b="1" dirty="0" err="1">
                <a:solidFill>
                  <a:schemeClr val="tx1"/>
                </a:solidFill>
                <a:latin typeface="Marianne" panose="02000000000000000000" pitchFamily="2" charset="0"/>
              </a:rPr>
              <a:t>Pa-Pi</a:t>
            </a:r>
            <a:r>
              <a:rPr lang="fr-FR" sz="1000" b="1" dirty="0">
                <a:solidFill>
                  <a:schemeClr val="tx1"/>
                </a:solidFill>
                <a:latin typeface="Marianne" panose="02000000000000000000" pitchFamily="2" charset="0"/>
              </a:rPr>
              <a:t> </a:t>
            </a:r>
            <a:r>
              <a:rPr lang="fr-FR" sz="1200" b="1" dirty="0">
                <a:solidFill>
                  <a:schemeClr val="tx1"/>
                </a:solidFill>
                <a:latin typeface="Marianne" panose="02000000000000000000" pitchFamily="2" charset="0"/>
              </a:rPr>
              <a:t>. </a:t>
            </a:r>
          </a:p>
        </p:txBody>
      </p:sp>
      <p:sp>
        <p:nvSpPr>
          <p:cNvPr id="66" name="Rectangle 65">
            <a:extLst>
              <a:ext uri="{FF2B5EF4-FFF2-40B4-BE49-F238E27FC236}">
                <a16:creationId xmlns:a16="http://schemas.microsoft.com/office/drawing/2014/main" id="{D143E38D-7DB0-4F73-B6B9-264BE94C0BA7}"/>
              </a:ext>
            </a:extLst>
          </p:cNvPr>
          <p:cNvSpPr/>
          <p:nvPr/>
        </p:nvSpPr>
        <p:spPr>
          <a:xfrm>
            <a:off x="1" y="2328148"/>
            <a:ext cx="4023360" cy="1186415"/>
          </a:xfrm>
          <a:prstGeom prst="rect">
            <a:avLst/>
          </a:prstGeom>
        </p:spPr>
        <p:txBody>
          <a:bodyPr wrap="square">
            <a:spAutoFit/>
          </a:bodyPr>
          <a:lstStyle/>
          <a:p>
            <a:pPr marL="649630" lvl="1" indent="-171450" algn="just">
              <a:lnSpc>
                <a:spcPct val="93000"/>
              </a:lnSpc>
              <a:buClr>
                <a:schemeClr val="tx1"/>
              </a:buClr>
              <a:buSzPct val="100000"/>
              <a:buFont typeface="Arial" panose="020B0604020202020204" pitchFamily="34" charset="0"/>
              <a:buChar char="•"/>
            </a:pPr>
            <a:r>
              <a:rPr lang="fr-FR" sz="900" dirty="0" err="1">
                <a:latin typeface="Marianne" panose="02000000000000000000" pitchFamily="2" charset="0"/>
              </a:rPr>
              <a:t>Contemporéanisant</a:t>
            </a:r>
            <a:r>
              <a:rPr lang="fr-FR" sz="900" dirty="0">
                <a:latin typeface="Marianne" panose="02000000000000000000" pitchFamily="2" charset="0"/>
              </a:rPr>
              <a:t> la base ressource retenue </a:t>
            </a:r>
          </a:p>
          <a:p>
            <a:pPr marL="649630" lvl="1" indent="-171450" algn="just">
              <a:lnSpc>
                <a:spcPct val="93000"/>
              </a:lnSpc>
              <a:buClr>
                <a:schemeClr val="tx1"/>
              </a:buClr>
              <a:buSzPct val="100000"/>
              <a:buFont typeface="Arial" panose="020B0604020202020204" pitchFamily="34" charset="0"/>
              <a:buChar char="•"/>
            </a:pPr>
            <a:r>
              <a:rPr lang="fr-FR" sz="900" dirty="0">
                <a:latin typeface="Marianne" panose="02000000000000000000" pitchFamily="2" charset="0"/>
              </a:rPr>
              <a:t>Appliquant un abattement Esat unique de 45% </a:t>
            </a:r>
          </a:p>
          <a:p>
            <a:pPr marL="649630" lvl="1" indent="-171450" algn="just">
              <a:lnSpc>
                <a:spcPct val="93000"/>
              </a:lnSpc>
              <a:buClr>
                <a:schemeClr val="tx1"/>
              </a:buClr>
              <a:buSzPct val="100000"/>
              <a:buFont typeface="Arial" panose="020B0604020202020204" pitchFamily="34" charset="0"/>
              <a:buChar char="•"/>
            </a:pPr>
            <a:r>
              <a:rPr lang="fr-FR" sz="900" dirty="0">
                <a:latin typeface="Marianne" panose="02000000000000000000" pitchFamily="2" charset="0"/>
              </a:rPr>
              <a:t>supprimant l’abattement forfaitaire </a:t>
            </a:r>
            <a:r>
              <a:rPr lang="fr-FR" sz="900" dirty="0" err="1">
                <a:latin typeface="Marianne" panose="02000000000000000000" pitchFamily="2" charset="0"/>
              </a:rPr>
              <a:t>Pa-Pi</a:t>
            </a:r>
            <a:r>
              <a:rPr lang="fr-FR" sz="900" dirty="0">
                <a:latin typeface="Marianne" panose="02000000000000000000" pitchFamily="2" charset="0"/>
              </a:rPr>
              <a:t> dans le calcul de la base ressource AAH. </a:t>
            </a:r>
          </a:p>
          <a:p>
            <a:pPr marL="478180" lvl="1" algn="just">
              <a:lnSpc>
                <a:spcPct val="93000"/>
              </a:lnSpc>
              <a:buClr>
                <a:schemeClr val="tx1"/>
              </a:buClr>
              <a:buSzPct val="100000"/>
            </a:pPr>
            <a:endParaRPr lang="fr-FR" sz="900" dirty="0">
              <a:latin typeface="Marianne" panose="02000000000000000000" pitchFamily="2" charset="0"/>
            </a:endParaRPr>
          </a:p>
          <a:p>
            <a:pPr algn="just">
              <a:lnSpc>
                <a:spcPct val="93000"/>
              </a:lnSpc>
              <a:buClr>
                <a:schemeClr val="tx1"/>
              </a:buClr>
              <a:buSzPct val="100000"/>
            </a:pPr>
            <a:r>
              <a:rPr lang="fr-FR" sz="900" dirty="0">
                <a:latin typeface="Marianne" panose="02000000000000000000" pitchFamily="2" charset="0"/>
              </a:rPr>
              <a:t>La réforme génère majoritairement des gagnants, surtout dans l’hypothèse où le recours à la prime d’activité augmenterait. </a:t>
            </a:r>
          </a:p>
          <a:p>
            <a:pPr algn="just">
              <a:spcBef>
                <a:spcPts val="300"/>
              </a:spcBef>
              <a:buClr>
                <a:schemeClr val="tx1"/>
              </a:buClr>
              <a:buSzPct val="100000"/>
            </a:pPr>
            <a:endParaRPr lang="fr-FR" sz="1000" dirty="0">
              <a:latin typeface="Marianne" panose="02000000000000000000" pitchFamily="2" charset="0"/>
            </a:endParaRPr>
          </a:p>
        </p:txBody>
      </p:sp>
      <p:graphicFrame>
        <p:nvGraphicFramePr>
          <p:cNvPr id="18" name="Graphique 17">
            <a:extLst>
              <a:ext uri="{FF2B5EF4-FFF2-40B4-BE49-F238E27FC236}">
                <a16:creationId xmlns:a16="http://schemas.microsoft.com/office/drawing/2014/main" id="{2895408A-D7B0-49EC-AA47-AD023869258E}"/>
              </a:ext>
            </a:extLst>
          </p:cNvPr>
          <p:cNvGraphicFramePr>
            <a:graphicFrameLocks/>
          </p:cNvGraphicFramePr>
          <p:nvPr>
            <p:extLst>
              <p:ext uri="{D42A27DB-BD31-4B8C-83A1-F6EECF244321}">
                <p14:modId xmlns:p14="http://schemas.microsoft.com/office/powerpoint/2010/main" val="3851034464"/>
              </p:ext>
            </p:extLst>
          </p:nvPr>
        </p:nvGraphicFramePr>
        <p:xfrm>
          <a:off x="4313816" y="1032043"/>
          <a:ext cx="4830184" cy="3778624"/>
        </p:xfrm>
        <a:graphic>
          <a:graphicData uri="http://schemas.openxmlformats.org/drawingml/2006/chart">
            <c:chart xmlns:c="http://schemas.openxmlformats.org/drawingml/2006/chart" xmlns:r="http://schemas.openxmlformats.org/officeDocument/2006/relationships" r:id="rId3"/>
          </a:graphicData>
        </a:graphic>
      </p:graphicFrame>
      <p:sp>
        <p:nvSpPr>
          <p:cNvPr id="22" name="ZoneTexte 21">
            <a:extLst>
              <a:ext uri="{FF2B5EF4-FFF2-40B4-BE49-F238E27FC236}">
                <a16:creationId xmlns:a16="http://schemas.microsoft.com/office/drawing/2014/main" id="{E51B05A0-E931-4906-BE23-F793FFBAD06F}"/>
              </a:ext>
            </a:extLst>
          </p:cNvPr>
          <p:cNvSpPr txBox="1"/>
          <p:nvPr/>
        </p:nvSpPr>
        <p:spPr>
          <a:xfrm>
            <a:off x="138337" y="2000497"/>
            <a:ext cx="3745174" cy="400110"/>
          </a:xfrm>
          <a:prstGeom prst="rect">
            <a:avLst/>
          </a:prstGeom>
          <a:noFill/>
        </p:spPr>
        <p:txBody>
          <a:bodyPr wrap="square">
            <a:spAutoFit/>
          </a:bodyPr>
          <a:lstStyle/>
          <a:p>
            <a:r>
              <a:rPr lang="fr-FR" sz="1000" b="1" dirty="0">
                <a:latin typeface="Marianne" panose="02000000000000000000" pitchFamily="2" charset="0"/>
              </a:rPr>
              <a:t>La mission propose donc de réformer le calcul de l’AAH en Esat en:</a:t>
            </a:r>
            <a:r>
              <a:rPr lang="fr-FR" sz="900" b="1" dirty="0">
                <a:latin typeface="Marianne" panose="02000000000000000000" pitchFamily="2" charset="0"/>
              </a:rPr>
              <a:t> </a:t>
            </a:r>
            <a:endParaRPr lang="fr-FR" sz="900" dirty="0"/>
          </a:p>
        </p:txBody>
      </p:sp>
      <p:sp>
        <p:nvSpPr>
          <p:cNvPr id="9" name="Espace réservé du texte 5">
            <a:extLst>
              <a:ext uri="{FF2B5EF4-FFF2-40B4-BE49-F238E27FC236}">
                <a16:creationId xmlns:a16="http://schemas.microsoft.com/office/drawing/2014/main" id="{2C1EAE5F-99C3-4EEA-8711-EFAF09C3A83F}"/>
              </a:ext>
            </a:extLst>
          </p:cNvPr>
          <p:cNvSpPr txBox="1">
            <a:spLocks/>
          </p:cNvSpPr>
          <p:nvPr/>
        </p:nvSpPr>
        <p:spPr bwMode="gray">
          <a:xfrm>
            <a:off x="58610" y="3514563"/>
            <a:ext cx="4023361" cy="1025164"/>
          </a:xfrm>
          <a:prstGeom prst="rect">
            <a:avLst/>
          </a:prstGeom>
        </p:spPr>
        <p:txBody>
          <a:bodyPr vert="horz" lIns="0" tIns="0" rIns="0" bIns="0" rtlCol="0" anchor="t" anchorCtr="0">
            <a:noAutofit/>
          </a:bodyPr>
          <a:lstStyle>
            <a:lvl1pPr marL="9525" indent="85723" algn="l" defTabSz="914378" rtl="0" eaLnBrk="1" latinLnBrk="0" hangingPunct="1">
              <a:lnSpc>
                <a:spcPct val="100000"/>
              </a:lnSpc>
              <a:spcBef>
                <a:spcPts val="400"/>
              </a:spcBef>
              <a:spcAft>
                <a:spcPts val="800"/>
              </a:spcAft>
              <a:buFont typeface="+mj-lt"/>
              <a:buNone/>
              <a:tabLst/>
              <a:defRPr sz="1500" b="1" kern="1200">
                <a:solidFill>
                  <a:schemeClr val="tx1">
                    <a:lumMod val="50000"/>
                    <a:lumOff val="50000"/>
                  </a:schemeClr>
                </a:solidFill>
                <a:latin typeface="Marianne" panose="02000000000000000000" pitchFamily="2" charset="0"/>
                <a:ea typeface="+mn-ea"/>
                <a:cs typeface="+mn-cs"/>
              </a:defRPr>
            </a:lvl1pPr>
            <a:lvl2pPr marL="323992" indent="-143996" algn="l" defTabSz="914378" rtl="0" eaLnBrk="1" latinLnBrk="0" hangingPunct="1">
              <a:lnSpc>
                <a:spcPct val="100000"/>
              </a:lnSpc>
              <a:spcBef>
                <a:spcPts val="600"/>
              </a:spcBef>
              <a:spcAft>
                <a:spcPts val="800"/>
              </a:spcAft>
              <a:buSzPct val="100000"/>
              <a:buFont typeface="+mj-lt"/>
              <a:buAutoNum type="alphaLcPeriod"/>
              <a:defRPr sz="1200" kern="1200">
                <a:solidFill>
                  <a:schemeClr val="tx1"/>
                </a:solidFill>
                <a:latin typeface="Marianne" panose="02000000000000000000" pitchFamily="2" charset="0"/>
                <a:ea typeface="+mn-ea"/>
                <a:cs typeface="+mn-cs"/>
              </a:defRPr>
            </a:lvl2pPr>
            <a:lvl3pPr marL="531437" indent="-171446" algn="l" defTabSz="914378"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32" indent="-171446" algn="l" defTabSz="914378"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27" indent="-171446" algn="l" defTabSz="914378"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320" indent="0" algn="l" defTabSz="914378" rtl="0" eaLnBrk="1" latinLnBrk="0" hangingPunct="1">
              <a:spcBef>
                <a:spcPct val="20000"/>
              </a:spcBef>
              <a:buFont typeface="Arial" pitchFamily="34" charset="0"/>
              <a:buNone/>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1000" dirty="0">
                <a:solidFill>
                  <a:schemeClr val="tx1"/>
                </a:solidFill>
              </a:rPr>
              <a:t>La réforme préconisée par la mission, réalisable sous deux ou dix ans pour donner le temps de lisser voire annuler les pertes, augmenterait en moyenne le revenu disponible, toutes choses égales par ailleurs, de 46€ avec 27% perdants à accompagner. </a:t>
            </a:r>
          </a:p>
        </p:txBody>
      </p:sp>
    </p:spTree>
    <p:extLst>
      <p:ext uri="{BB962C8B-B14F-4D97-AF65-F5344CB8AC3E}">
        <p14:creationId xmlns:p14="http://schemas.microsoft.com/office/powerpoint/2010/main" val="2479014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20</a:t>
            </a:fld>
            <a:endParaRPr lang="fr-FR" dirty="0"/>
          </a:p>
        </p:txBody>
      </p:sp>
      <p:sp>
        <p:nvSpPr>
          <p:cNvPr id="11" name="Rectangle 10">
            <a:extLst>
              <a:ext uri="{FF2B5EF4-FFF2-40B4-BE49-F238E27FC236}">
                <a16:creationId xmlns:a16="http://schemas.microsoft.com/office/drawing/2014/main" id="{E83FA32F-DD15-493E-9098-C5AC1FE3A210}"/>
              </a:ext>
            </a:extLst>
          </p:cNvPr>
          <p:cNvSpPr/>
          <p:nvPr/>
        </p:nvSpPr>
        <p:spPr>
          <a:xfrm>
            <a:off x="0" y="1157479"/>
            <a:ext cx="8584282" cy="2567178"/>
          </a:xfrm>
          <a:prstGeom prst="rect">
            <a:avLst/>
          </a:prstGeom>
        </p:spPr>
        <p:txBody>
          <a:bodyPr wrap="square">
            <a:spAutoFit/>
          </a:bodyPr>
          <a:lstStyle/>
          <a:p>
            <a:pPr algn="just">
              <a:spcAft>
                <a:spcPts val="600"/>
              </a:spcAft>
              <a:buClr>
                <a:schemeClr val="tx1"/>
              </a:buClr>
              <a:buSzPct val="100000"/>
            </a:pPr>
            <a:r>
              <a:rPr lang="fr-FR" sz="1200" b="1" dirty="0">
                <a:solidFill>
                  <a:schemeClr val="tx1">
                    <a:lumMod val="50000"/>
                    <a:lumOff val="50000"/>
                  </a:schemeClr>
                </a:solidFill>
                <a:latin typeface="Marianne" panose="02000000000000000000" pitchFamily="2" charset="0"/>
              </a:rPr>
              <a:t>Expliciter l’ensemble des missions des Esat</a:t>
            </a:r>
            <a:r>
              <a:rPr lang="fr-FR" sz="1000" b="1" dirty="0">
                <a:solidFill>
                  <a:schemeClr val="tx1">
                    <a:lumMod val="50000"/>
                    <a:lumOff val="50000"/>
                  </a:schemeClr>
                </a:solidFill>
                <a:latin typeface="Marianne" panose="02000000000000000000" pitchFamily="2" charset="0"/>
              </a:rPr>
              <a:t> </a:t>
            </a:r>
          </a:p>
          <a:p>
            <a:pPr algn="just">
              <a:spcAft>
                <a:spcPts val="600"/>
              </a:spcAft>
              <a:buClr>
                <a:schemeClr val="tx1"/>
              </a:buClr>
              <a:buSzPct val="100000"/>
            </a:pPr>
            <a:r>
              <a:rPr lang="fr-FR" sz="1000" b="1" dirty="0">
                <a:latin typeface="Marianne" panose="02000000000000000000" pitchFamily="2" charset="0"/>
              </a:rPr>
              <a:t>P</a:t>
            </a:r>
            <a:r>
              <a:rPr lang="fr-FR" sz="1000" dirty="0">
                <a:latin typeface="Marianne" panose="02000000000000000000" pitchFamily="2" charset="0"/>
              </a:rPr>
              <a:t>: </a:t>
            </a:r>
            <a:r>
              <a:rPr lang="fr-FR" sz="1000" b="1" dirty="0">
                <a:latin typeface="Marianne" panose="02000000000000000000" pitchFamily="2" charset="0"/>
              </a:rPr>
              <a:t>Modifier l'article L. 341-1-1 du CASF pour insérer la mention de la mission d'insertion vers le milieu ordinaire pour les travailleurs handicapés qui le peuvent et le souhaitent. </a:t>
            </a:r>
          </a:p>
          <a:p>
            <a:pPr algn="just">
              <a:lnSpc>
                <a:spcPct val="93000"/>
              </a:lnSpc>
              <a:buClr>
                <a:schemeClr val="tx1"/>
              </a:buClr>
              <a:buSzPct val="100000"/>
            </a:pPr>
            <a:r>
              <a:rPr lang="fr-FR" sz="1200" b="1" dirty="0">
                <a:solidFill>
                  <a:schemeClr val="tx1">
                    <a:lumMod val="50000"/>
                    <a:lumOff val="50000"/>
                  </a:schemeClr>
                </a:solidFill>
                <a:latin typeface="Marianne" panose="02000000000000000000" pitchFamily="2" charset="0"/>
              </a:rPr>
              <a:t>Améliorer le pilotage du secteur</a:t>
            </a:r>
            <a:r>
              <a:rPr lang="fr-FR" sz="1100" b="1" dirty="0">
                <a:solidFill>
                  <a:schemeClr val="tx1">
                    <a:lumMod val="50000"/>
                    <a:lumOff val="50000"/>
                  </a:schemeClr>
                </a:solidFill>
                <a:latin typeface="Marianne" panose="02000000000000000000" pitchFamily="2" charset="0"/>
              </a:rPr>
              <a:t> </a:t>
            </a:r>
          </a:p>
          <a:p>
            <a:pPr algn="just">
              <a:lnSpc>
                <a:spcPct val="93000"/>
              </a:lnSpc>
              <a:buClr>
                <a:schemeClr val="tx1"/>
              </a:buClr>
              <a:buSzPct val="100000"/>
            </a:pPr>
            <a:endParaRPr lang="fr-FR" sz="800" b="1" dirty="0">
              <a:latin typeface="Marianne" panose="02000000000000000000" pitchFamily="2" charset="0"/>
            </a:endParaRPr>
          </a:p>
          <a:p>
            <a:pPr algn="just">
              <a:lnSpc>
                <a:spcPct val="93000"/>
              </a:lnSpc>
              <a:buClr>
                <a:schemeClr val="tx1"/>
              </a:buClr>
              <a:buSzPct val="100000"/>
            </a:pPr>
            <a:r>
              <a:rPr lang="fr-FR" sz="900" dirty="0">
                <a:latin typeface="Marianne" panose="02000000000000000000" pitchFamily="2" charset="0"/>
              </a:rPr>
              <a:t>Le CPOM est, en théorie, un outil de pilotage efficace. On constate néanmoins que: </a:t>
            </a:r>
          </a:p>
          <a:p>
            <a:pPr marL="763787" lvl="1" indent="-285607" algn="just">
              <a:lnSpc>
                <a:spcPct val="93000"/>
              </a:lnSpc>
              <a:spcBef>
                <a:spcPts val="300"/>
              </a:spcBef>
              <a:buClr>
                <a:schemeClr val="tx1"/>
              </a:buClr>
              <a:buSzPct val="100000"/>
              <a:buFont typeface="Arial" panose="020B0604020202020204" pitchFamily="34" charset="0"/>
              <a:buChar char="•"/>
            </a:pPr>
            <a:r>
              <a:rPr lang="fr-FR" sz="900" dirty="0">
                <a:latin typeface="Marianne" panose="02000000000000000000" pitchFamily="2" charset="0"/>
              </a:rPr>
              <a:t>36% des Esat restent hors de ce cadre, avec un impact important sur la qualité des informations financières transmises; </a:t>
            </a:r>
          </a:p>
          <a:p>
            <a:pPr marL="763787" lvl="1" indent="-285607" algn="just">
              <a:lnSpc>
                <a:spcPct val="93000"/>
              </a:lnSpc>
              <a:spcBef>
                <a:spcPts val="300"/>
              </a:spcBef>
              <a:buClr>
                <a:schemeClr val="tx1"/>
              </a:buClr>
              <a:buSzPct val="100000"/>
              <a:buFont typeface="Arial" panose="020B0604020202020204" pitchFamily="34" charset="0"/>
              <a:buChar char="•"/>
            </a:pPr>
            <a:r>
              <a:rPr lang="fr-FR" sz="900" dirty="0">
                <a:latin typeface="Marianne" panose="02000000000000000000" pitchFamily="2" charset="0"/>
              </a:rPr>
              <a:t>Le périmètre des CPOM signés est large (16 structures en moyenne, parfois jusqu’à 40); </a:t>
            </a:r>
          </a:p>
          <a:p>
            <a:pPr marL="763787" lvl="1" indent="-285607" algn="just">
              <a:lnSpc>
                <a:spcPct val="93000"/>
              </a:lnSpc>
              <a:spcBef>
                <a:spcPts val="300"/>
              </a:spcBef>
              <a:buClr>
                <a:schemeClr val="tx1"/>
              </a:buClr>
              <a:buSzPct val="100000"/>
              <a:buFont typeface="Arial" panose="020B0604020202020204" pitchFamily="34" charset="0"/>
              <a:buChar char="•"/>
            </a:pPr>
            <a:r>
              <a:rPr lang="fr-FR" sz="900" dirty="0">
                <a:latin typeface="Marianne" panose="02000000000000000000" pitchFamily="2" charset="0"/>
              </a:rPr>
              <a:t>Le dialogue de gestion n’est pas suffisamment fréquent et ne permet pas de piloter l’ensemble des missions confiées aux Esat. </a:t>
            </a:r>
          </a:p>
          <a:p>
            <a:pPr marL="763787" lvl="1" indent="-285607" algn="just">
              <a:lnSpc>
                <a:spcPct val="93000"/>
              </a:lnSpc>
              <a:spcBef>
                <a:spcPts val="300"/>
              </a:spcBef>
              <a:buClr>
                <a:schemeClr val="tx1"/>
              </a:buClr>
              <a:buSzPct val="100000"/>
              <a:buFont typeface="Arial" panose="020B0604020202020204" pitchFamily="34" charset="0"/>
              <a:buChar char="•"/>
            </a:pPr>
            <a:endParaRPr lang="fr-FR" sz="9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r>
              <a:rPr lang="fr-FR" sz="1300" dirty="0">
                <a:latin typeface="Marianne" panose="02000000000000000000" pitchFamily="2" charset="0"/>
              </a:rPr>
              <a:t>                                                                                       </a:t>
            </a:r>
          </a:p>
        </p:txBody>
      </p:sp>
      <p:sp>
        <p:nvSpPr>
          <p:cNvPr id="3" name="Titre 2">
            <a:extLst>
              <a:ext uri="{FF2B5EF4-FFF2-40B4-BE49-F238E27FC236}">
                <a16:creationId xmlns:a16="http://schemas.microsoft.com/office/drawing/2014/main" id="{75F8858E-4976-438E-9EC3-20104E8FA1F4}"/>
              </a:ext>
            </a:extLst>
          </p:cNvPr>
          <p:cNvSpPr>
            <a:spLocks noGrp="1"/>
          </p:cNvSpPr>
          <p:nvPr>
            <p:ph type="title"/>
          </p:nvPr>
        </p:nvSpPr>
        <p:spPr>
          <a:xfrm>
            <a:off x="-59168" y="661074"/>
            <a:ext cx="9262335" cy="539991"/>
          </a:xfrm>
        </p:spPr>
        <p:txBody>
          <a:bodyPr>
            <a:noAutofit/>
          </a:bodyPr>
          <a:lstStyle/>
          <a:p>
            <a:r>
              <a:rPr lang="fr-FR" sz="1400" dirty="0"/>
              <a:t>Prolonger le plan de transformation des Esat, en adoptant un fonctionnement plus transparent, un financement plus cohérent avec leur double mission et en renforçant la capacité à maîtriser leurs risques</a:t>
            </a:r>
          </a:p>
        </p:txBody>
      </p:sp>
      <p:pic>
        <p:nvPicPr>
          <p:cNvPr id="9" name="Image 8">
            <a:extLst>
              <a:ext uri="{FF2B5EF4-FFF2-40B4-BE49-F238E27FC236}">
                <a16:creationId xmlns:a16="http://schemas.microsoft.com/office/drawing/2014/main" id="{07074548-885C-479E-8417-8EA370A51892}"/>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7182053" y="0"/>
            <a:ext cx="576194" cy="661074"/>
          </a:xfrm>
          <a:prstGeom prst="rect">
            <a:avLst/>
          </a:prstGeom>
        </p:spPr>
      </p:pic>
      <p:pic>
        <p:nvPicPr>
          <p:cNvPr id="5" name="Graphique 4" descr="Poignée de main avec un remplissage uni">
            <a:extLst>
              <a:ext uri="{FF2B5EF4-FFF2-40B4-BE49-F238E27FC236}">
                <a16:creationId xmlns:a16="http://schemas.microsoft.com/office/drawing/2014/main" id="{621A01A2-2BB3-4B3C-9E43-293AFBCE5B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746" y="2847250"/>
            <a:ext cx="595697" cy="595697"/>
          </a:xfrm>
          <a:prstGeom prst="rect">
            <a:avLst/>
          </a:prstGeom>
        </p:spPr>
      </p:pic>
      <p:sp>
        <p:nvSpPr>
          <p:cNvPr id="8" name="Rectangle 7">
            <a:extLst>
              <a:ext uri="{FF2B5EF4-FFF2-40B4-BE49-F238E27FC236}">
                <a16:creationId xmlns:a16="http://schemas.microsoft.com/office/drawing/2014/main" id="{961FAC5E-936E-459F-A229-D1D3E6D48D16}"/>
              </a:ext>
            </a:extLst>
          </p:cNvPr>
          <p:cNvSpPr/>
          <p:nvPr/>
        </p:nvSpPr>
        <p:spPr>
          <a:xfrm>
            <a:off x="633443" y="2625623"/>
            <a:ext cx="8260282" cy="2174506"/>
          </a:xfrm>
          <a:prstGeom prst="rect">
            <a:avLst/>
          </a:prstGeom>
        </p:spPr>
        <p:txBody>
          <a:bodyPr wrap="square">
            <a:spAutoFit/>
          </a:bodyPr>
          <a:lstStyle/>
          <a:p>
            <a:pPr marL="763787" lvl="1" indent="-285607" algn="just">
              <a:lnSpc>
                <a:spcPct val="93000"/>
              </a:lnSpc>
              <a:spcBef>
                <a:spcPts val="300"/>
              </a:spcBef>
              <a:buClr>
                <a:schemeClr val="tx1"/>
              </a:buClr>
              <a:buSzPct val="100000"/>
              <a:buFont typeface="Arial" panose="020B0604020202020204" pitchFamily="34" charset="0"/>
              <a:buChar char="•"/>
            </a:pPr>
            <a:endParaRPr lang="fr-FR" sz="900" dirty="0">
              <a:latin typeface="Marianne" panose="02000000000000000000" pitchFamily="2" charset="0"/>
            </a:endParaRPr>
          </a:p>
          <a:p>
            <a:pPr algn="just">
              <a:lnSpc>
                <a:spcPct val="93000"/>
              </a:lnSpc>
              <a:spcBef>
                <a:spcPts val="300"/>
              </a:spcBef>
              <a:spcAft>
                <a:spcPts val="50"/>
              </a:spcAft>
              <a:buClr>
                <a:schemeClr val="tx1"/>
              </a:buClr>
              <a:buSzPct val="100000"/>
            </a:pPr>
            <a:r>
              <a:rPr lang="fr-FR" sz="1000" b="1" dirty="0">
                <a:latin typeface="Marianne" panose="02000000000000000000" pitchFamily="2" charset="0"/>
              </a:rPr>
              <a:t>P: Poursuivre et accélérer la démarche de contractualisation pour les Esat et améliorer le pilotage réalisé par les ARS en leur fournissant des outils de pilotage efficaces permettant notamment d’obtenir une vision globale de la santé financière de l’Esat, tant sur le budget social que commercial. </a:t>
            </a:r>
          </a:p>
          <a:p>
            <a:pPr algn="just">
              <a:lnSpc>
                <a:spcPct val="93000"/>
              </a:lnSpc>
              <a:spcAft>
                <a:spcPts val="50"/>
              </a:spcAft>
              <a:buClr>
                <a:schemeClr val="tx1"/>
              </a:buClr>
              <a:buSzPct val="100000"/>
            </a:pPr>
            <a:r>
              <a:rPr lang="fr-FR" sz="1000" b="1" dirty="0">
                <a:latin typeface="Marianne" panose="02000000000000000000" pitchFamily="2" charset="0"/>
              </a:rPr>
              <a:t>P:  Prévoir, dans le cadre des CPOM des objectifs et des indicateurs concernant </a:t>
            </a:r>
          </a:p>
          <a:p>
            <a:pPr marL="171450" indent="-171450" algn="just">
              <a:lnSpc>
                <a:spcPct val="93000"/>
              </a:lnSpc>
              <a:buClr>
                <a:schemeClr val="tx1"/>
              </a:buClr>
              <a:buSzPct val="100000"/>
              <a:buFont typeface="Arial" panose="020B0604020202020204" pitchFamily="34" charset="0"/>
              <a:buChar char="•"/>
            </a:pPr>
            <a:r>
              <a:rPr lang="fr-FR" sz="1000" b="1" dirty="0">
                <a:latin typeface="Marianne" panose="02000000000000000000" pitchFamily="2" charset="0"/>
              </a:rPr>
              <a:t>la politique de rémunération</a:t>
            </a:r>
          </a:p>
          <a:p>
            <a:pPr marL="171450" indent="-171450" algn="just">
              <a:lnSpc>
                <a:spcPct val="93000"/>
              </a:lnSpc>
              <a:buClr>
                <a:schemeClr val="tx1"/>
              </a:buClr>
              <a:buSzPct val="100000"/>
              <a:buFont typeface="Arial" panose="020B0604020202020204" pitchFamily="34" charset="0"/>
              <a:buChar char="•"/>
            </a:pPr>
            <a:r>
              <a:rPr lang="fr-FR" sz="1000" b="1" dirty="0">
                <a:latin typeface="Marianne" panose="02000000000000000000" pitchFamily="2" charset="0"/>
              </a:rPr>
              <a:t> la politique de formation </a:t>
            </a:r>
          </a:p>
          <a:p>
            <a:pPr marL="171450" indent="-171450" algn="just">
              <a:lnSpc>
                <a:spcPct val="93000"/>
              </a:lnSpc>
              <a:buClr>
                <a:schemeClr val="tx1"/>
              </a:buClr>
              <a:buSzPct val="100000"/>
              <a:buFont typeface="Arial" panose="020B0604020202020204" pitchFamily="34" charset="0"/>
              <a:buChar char="•"/>
            </a:pPr>
            <a:r>
              <a:rPr lang="fr-FR" sz="1000" b="1" dirty="0">
                <a:latin typeface="Marianne" panose="02000000000000000000" pitchFamily="2" charset="0"/>
              </a:rPr>
              <a:t>le type d’activités proposées, dans une perspective, notamment, de renforcement de l’égalité professionnelle et dans ce qu’il permet d’améliorer le taux de sortie pour ceux qui le souhaitent. </a:t>
            </a: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r>
              <a:rPr lang="fr-FR" sz="1300" dirty="0">
                <a:latin typeface="Marianne" panose="02000000000000000000" pitchFamily="2" charset="0"/>
              </a:rPr>
              <a:t>                                                                                       </a:t>
            </a:r>
          </a:p>
        </p:txBody>
      </p:sp>
      <p:sp>
        <p:nvSpPr>
          <p:cNvPr id="10" name="Rectangle 9">
            <a:extLst>
              <a:ext uri="{FF2B5EF4-FFF2-40B4-BE49-F238E27FC236}">
                <a16:creationId xmlns:a16="http://schemas.microsoft.com/office/drawing/2014/main" id="{8B621EB6-7FE1-4F23-94E2-7217D3984115}"/>
              </a:ext>
            </a:extLst>
          </p:cNvPr>
          <p:cNvSpPr/>
          <p:nvPr/>
        </p:nvSpPr>
        <p:spPr>
          <a:xfrm>
            <a:off x="37746" y="3986021"/>
            <a:ext cx="8967450" cy="1452192"/>
          </a:xfrm>
          <a:prstGeom prst="rect">
            <a:avLst/>
          </a:prstGeom>
        </p:spPr>
        <p:txBody>
          <a:bodyPr wrap="square">
            <a:spAutoFit/>
          </a:bodyPr>
          <a:lstStyle/>
          <a:p>
            <a:pPr algn="just"/>
            <a:r>
              <a:rPr lang="fr-FR" sz="1000" b="1" dirty="0">
                <a:latin typeface="Marianne" panose="02000000000000000000" pitchFamily="2" charset="0"/>
              </a:rPr>
              <a:t>Sur ce dernier point, la mise en place d’un indicateur renouvelé du taux de sortie, reposant sur l’identification par chaque Esat des travailleurs exprimant leur volonté de sortie dans leur projet de vie apparaît importante. </a:t>
            </a:r>
          </a:p>
          <a:p>
            <a:pPr algn="just"/>
            <a:r>
              <a:rPr lang="fr-FR" sz="1000" b="1" dirty="0">
                <a:latin typeface="Marianne" panose="02000000000000000000" pitchFamily="2" charset="0"/>
              </a:rPr>
              <a:t>Associer la </a:t>
            </a:r>
            <a:r>
              <a:rPr lang="fr-FR" sz="1000" b="1" dirty="0" err="1">
                <a:latin typeface="Marianne" panose="02000000000000000000" pitchFamily="2" charset="0"/>
              </a:rPr>
              <a:t>Dreets</a:t>
            </a:r>
            <a:r>
              <a:rPr lang="fr-FR" sz="1000" b="1" dirty="0">
                <a:latin typeface="Marianne" panose="02000000000000000000" pitchFamily="2" charset="0"/>
              </a:rPr>
              <a:t> au pilotage des CPOM Esat et, par réciprocité, associer les ARS au pilotage des CPOM EA dans un cadre tripartite [DGCS, DGEFP, ARS].</a:t>
            </a: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endParaRPr lang="fr-FR" sz="1300" dirty="0">
              <a:latin typeface="Marianne" panose="02000000000000000000" pitchFamily="2" charset="0"/>
            </a:endParaRPr>
          </a:p>
          <a:p>
            <a:pPr algn="just">
              <a:lnSpc>
                <a:spcPct val="93000"/>
              </a:lnSpc>
              <a:buClr>
                <a:schemeClr val="tx1"/>
              </a:buClr>
              <a:buSzPct val="100000"/>
            </a:pPr>
            <a:r>
              <a:rPr lang="fr-FR" sz="1300" dirty="0">
                <a:latin typeface="Marianne" panose="02000000000000000000" pitchFamily="2" charset="0"/>
              </a:rPr>
              <a:t>                                                                                       </a:t>
            </a:r>
          </a:p>
        </p:txBody>
      </p:sp>
      <p:cxnSp>
        <p:nvCxnSpPr>
          <p:cNvPr id="12" name="Connecteur droit 11">
            <a:extLst>
              <a:ext uri="{FF2B5EF4-FFF2-40B4-BE49-F238E27FC236}">
                <a16:creationId xmlns:a16="http://schemas.microsoft.com/office/drawing/2014/main" id="{04CFF084-AB57-4727-A7CC-8D7EFE3400D7}"/>
              </a:ext>
            </a:extLst>
          </p:cNvPr>
          <p:cNvCxnSpPr/>
          <p:nvPr/>
        </p:nvCxnSpPr>
        <p:spPr>
          <a:xfrm>
            <a:off x="37746" y="1418778"/>
            <a:ext cx="3888007"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5F3815B-6FF2-4EDA-A63A-B8BE339086C0}"/>
              </a:ext>
            </a:extLst>
          </p:cNvPr>
          <p:cNvCxnSpPr/>
          <p:nvPr/>
        </p:nvCxnSpPr>
        <p:spPr>
          <a:xfrm>
            <a:off x="37746" y="2056601"/>
            <a:ext cx="3888007"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463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44042FA-0C3A-4EFD-AB64-45817521876D}"/>
              </a:ext>
            </a:extLst>
          </p:cNvPr>
          <p:cNvSpPr>
            <a:spLocks noGrp="1"/>
          </p:cNvSpPr>
          <p:nvPr>
            <p:ph type="sldNum" sz="quarter" idx="12"/>
          </p:nvPr>
        </p:nvSpPr>
        <p:spPr/>
        <p:txBody>
          <a:bodyPr/>
          <a:lstStyle/>
          <a:p>
            <a:fld id="{733122C9-A0B9-462F-8757-0847AD287B63}" type="slidenum">
              <a:rPr lang="fr-FR" smtClean="0"/>
              <a:pPr/>
              <a:t>21</a:t>
            </a:fld>
            <a:endParaRPr lang="fr-FR" dirty="0"/>
          </a:p>
        </p:txBody>
      </p:sp>
      <p:sp>
        <p:nvSpPr>
          <p:cNvPr id="4" name="Titre 3">
            <a:extLst>
              <a:ext uri="{FF2B5EF4-FFF2-40B4-BE49-F238E27FC236}">
                <a16:creationId xmlns:a16="http://schemas.microsoft.com/office/drawing/2014/main" id="{A0CB1193-5C06-4AF2-8DF7-C824E8631E44}"/>
              </a:ext>
            </a:extLst>
          </p:cNvPr>
          <p:cNvSpPr>
            <a:spLocks noGrp="1"/>
          </p:cNvSpPr>
          <p:nvPr>
            <p:ph type="title"/>
          </p:nvPr>
        </p:nvSpPr>
        <p:spPr>
          <a:xfrm>
            <a:off x="0" y="638486"/>
            <a:ext cx="9090212" cy="539991"/>
          </a:xfrm>
        </p:spPr>
        <p:txBody>
          <a:bodyPr>
            <a:noAutofit/>
          </a:bodyPr>
          <a:lstStyle/>
          <a:p>
            <a:pPr algn="just"/>
            <a:r>
              <a:rPr lang="fr-FR" sz="1400" dirty="0"/>
              <a:t>Prolonger le plan de transformation des Esat, en adoptant un fonctionnement plus transparent, un financement plus cohérent avec leur double mission et en renforçant la capacité à maîtriser leurs risques</a:t>
            </a:r>
          </a:p>
        </p:txBody>
      </p:sp>
      <p:sp>
        <p:nvSpPr>
          <p:cNvPr id="5" name="Espace réservé du texte 4">
            <a:extLst>
              <a:ext uri="{FF2B5EF4-FFF2-40B4-BE49-F238E27FC236}">
                <a16:creationId xmlns:a16="http://schemas.microsoft.com/office/drawing/2014/main" id="{63B6A939-7833-437D-9A35-0E655EB6F313}"/>
              </a:ext>
            </a:extLst>
          </p:cNvPr>
          <p:cNvSpPr>
            <a:spLocks noGrp="1"/>
          </p:cNvSpPr>
          <p:nvPr>
            <p:ph type="body" sz="quarter" idx="14"/>
          </p:nvPr>
        </p:nvSpPr>
        <p:spPr>
          <a:xfrm>
            <a:off x="53789" y="1870307"/>
            <a:ext cx="4270788" cy="2717668"/>
          </a:xfrm>
        </p:spPr>
        <p:txBody>
          <a:bodyPr>
            <a:normAutofit/>
          </a:bodyPr>
          <a:lstStyle/>
          <a:p>
            <a:pPr algn="just">
              <a:lnSpc>
                <a:spcPct val="93000"/>
              </a:lnSpc>
              <a:spcBef>
                <a:spcPts val="300"/>
              </a:spcBef>
              <a:spcAft>
                <a:spcPts val="200"/>
              </a:spcAft>
              <a:buClr>
                <a:schemeClr val="tx1"/>
              </a:buClr>
              <a:buSzPct val="100000"/>
            </a:pPr>
            <a:r>
              <a:rPr lang="fr-FR" sz="900" dirty="0">
                <a:latin typeface="Marianne" panose="02000000000000000000" pitchFamily="2" charset="0"/>
              </a:rPr>
              <a:t>Le modèle de financement actuel n’est pas adapté aux enjeux du secteur. Dans le cadre de la réforme en cours, 2 points majeurs d’attention sont soulignés: une évolution de l’évaluation des besoins des PH orientées en Esat pour identifier la nature et le volume des accompagnements nécessaires et la meilleure valorisation des différentes missions des Esat</a:t>
            </a:r>
            <a:r>
              <a:rPr lang="fr-FR" sz="1000" dirty="0">
                <a:latin typeface="Marianne" panose="02000000000000000000" pitchFamily="2" charset="0"/>
              </a:rPr>
              <a:t>.</a:t>
            </a:r>
          </a:p>
          <a:p>
            <a:pPr algn="just">
              <a:lnSpc>
                <a:spcPct val="93000"/>
              </a:lnSpc>
              <a:spcBef>
                <a:spcPts val="300"/>
              </a:spcBef>
              <a:spcAft>
                <a:spcPts val="200"/>
              </a:spcAft>
              <a:buClr>
                <a:schemeClr val="tx1"/>
              </a:buClr>
              <a:buSzPct val="100000"/>
            </a:pPr>
            <a:r>
              <a:rPr lang="fr-FR" sz="1000" dirty="0">
                <a:latin typeface="Marianne" panose="02000000000000000000" pitchFamily="2" charset="0"/>
              </a:rPr>
              <a:t> </a:t>
            </a:r>
            <a:r>
              <a:rPr lang="fr-FR" sz="1000" b="1" dirty="0">
                <a:latin typeface="Marianne" panose="02000000000000000000" pitchFamily="2" charset="0"/>
              </a:rPr>
              <a:t>P: Accélérer le déploiement de la réforme du financement SERAFIN-PH au secteur des Esat, en priorisant les modulateurs de financement de la part variable en fonction des efforts déployés par les établissements en faveur de la formation professionnelle, des mises en contact avec le milieu ordinaire, du rôle en matière d’orientation et d’accompagnement hors les murs. Confier à l’</a:t>
            </a:r>
            <a:r>
              <a:rPr lang="fr-FR" sz="1000" b="1" dirty="0" err="1">
                <a:latin typeface="Marianne" panose="02000000000000000000" pitchFamily="2" charset="0"/>
              </a:rPr>
              <a:t>Igas</a:t>
            </a:r>
            <a:r>
              <a:rPr lang="fr-FR" sz="1000" b="1" dirty="0">
                <a:latin typeface="Marianne" panose="02000000000000000000" pitchFamily="2" charset="0"/>
              </a:rPr>
              <a:t> la conduite d’un bilan du pilotage du projet afin de sécuriser son calendrier de mise en œuvre [DGCS, CNSA, </a:t>
            </a:r>
            <a:r>
              <a:rPr lang="fr-FR" sz="1000" b="1" dirty="0" err="1">
                <a:latin typeface="Marianne" panose="02000000000000000000" pitchFamily="2" charset="0"/>
              </a:rPr>
              <a:t>Igas</a:t>
            </a:r>
            <a:r>
              <a:rPr lang="fr-FR" sz="1000" b="1" dirty="0">
                <a:latin typeface="Marianne" panose="02000000000000000000" pitchFamily="2" charset="0"/>
              </a:rPr>
              <a:t>].</a:t>
            </a:r>
          </a:p>
          <a:p>
            <a:endParaRPr lang="fr-FR" dirty="0"/>
          </a:p>
        </p:txBody>
      </p:sp>
      <p:grpSp>
        <p:nvGrpSpPr>
          <p:cNvPr id="9" name="Groupe 8">
            <a:extLst>
              <a:ext uri="{FF2B5EF4-FFF2-40B4-BE49-F238E27FC236}">
                <a16:creationId xmlns:a16="http://schemas.microsoft.com/office/drawing/2014/main" id="{D353A4E8-FF8F-4051-8AAA-013D8D309918}"/>
              </a:ext>
            </a:extLst>
          </p:cNvPr>
          <p:cNvGrpSpPr/>
          <p:nvPr/>
        </p:nvGrpSpPr>
        <p:grpSpPr>
          <a:xfrm>
            <a:off x="53789" y="1243576"/>
            <a:ext cx="4157918" cy="646331"/>
            <a:chOff x="54089" y="1457925"/>
            <a:chExt cx="4157918" cy="646331"/>
          </a:xfrm>
        </p:grpSpPr>
        <p:sp>
          <p:nvSpPr>
            <p:cNvPr id="7" name="ZoneTexte 6">
              <a:extLst>
                <a:ext uri="{FF2B5EF4-FFF2-40B4-BE49-F238E27FC236}">
                  <a16:creationId xmlns:a16="http://schemas.microsoft.com/office/drawing/2014/main" id="{D977C971-DB56-4C38-8A0B-CCBFE7A9B393}"/>
                </a:ext>
              </a:extLst>
            </p:cNvPr>
            <p:cNvSpPr txBox="1"/>
            <p:nvPr/>
          </p:nvSpPr>
          <p:spPr>
            <a:xfrm>
              <a:off x="54089" y="1457925"/>
              <a:ext cx="4157918" cy="646331"/>
            </a:xfrm>
            <a:prstGeom prst="rect">
              <a:avLst/>
            </a:prstGeom>
            <a:noFill/>
          </p:spPr>
          <p:txBody>
            <a:bodyPr vert="horz" wrap="square" rtlCol="0" anchor="ctr">
              <a:spAutoFit/>
            </a:bodyPr>
            <a:lstStyle/>
            <a:p>
              <a:pPr algn="just"/>
              <a:r>
                <a:rPr lang="fr-FR" sz="1100" b="1" dirty="0">
                  <a:solidFill>
                    <a:schemeClr val="tx1">
                      <a:lumMod val="50000"/>
                      <a:lumOff val="50000"/>
                    </a:schemeClr>
                  </a:solidFill>
                  <a:latin typeface="Marianne" panose="02000000000000000000" pitchFamily="2" charset="0"/>
                </a:rPr>
                <a:t>Revoir le modèle de financement pour donner les bonnes incitations aux structures</a:t>
              </a:r>
            </a:p>
            <a:p>
              <a:endParaRPr lang="fr-FR" sz="1400" b="1" dirty="0">
                <a:latin typeface="Marianne" panose="02000000000000000000" pitchFamily="2" charset="0"/>
              </a:endParaRPr>
            </a:p>
          </p:txBody>
        </p:sp>
        <p:cxnSp>
          <p:nvCxnSpPr>
            <p:cNvPr id="8" name="Connecteur droit 7">
              <a:extLst>
                <a:ext uri="{FF2B5EF4-FFF2-40B4-BE49-F238E27FC236}">
                  <a16:creationId xmlns:a16="http://schemas.microsoft.com/office/drawing/2014/main" id="{7FF183FE-5B8B-42DD-8308-367F492D9F14}"/>
                </a:ext>
              </a:extLst>
            </p:cNvPr>
            <p:cNvCxnSpPr/>
            <p:nvPr/>
          </p:nvCxnSpPr>
          <p:spPr>
            <a:xfrm>
              <a:off x="189045" y="1888812"/>
              <a:ext cx="3888006"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2" name="Groupe 11">
            <a:extLst>
              <a:ext uri="{FF2B5EF4-FFF2-40B4-BE49-F238E27FC236}">
                <a16:creationId xmlns:a16="http://schemas.microsoft.com/office/drawing/2014/main" id="{299D176B-BC6C-4F07-B362-849704114D12}"/>
              </a:ext>
            </a:extLst>
          </p:cNvPr>
          <p:cNvGrpSpPr/>
          <p:nvPr/>
        </p:nvGrpSpPr>
        <p:grpSpPr>
          <a:xfrm>
            <a:off x="4819425" y="1707655"/>
            <a:ext cx="4081800" cy="2798994"/>
            <a:chOff x="4819425" y="1135871"/>
            <a:chExt cx="4081800" cy="1469862"/>
          </a:xfrm>
        </p:grpSpPr>
        <p:sp>
          <p:nvSpPr>
            <p:cNvPr id="10" name="ZoneTexte 9">
              <a:extLst>
                <a:ext uri="{FF2B5EF4-FFF2-40B4-BE49-F238E27FC236}">
                  <a16:creationId xmlns:a16="http://schemas.microsoft.com/office/drawing/2014/main" id="{FDCB90EA-C6B4-44DC-8CB1-41FBCF50ECD1}"/>
                </a:ext>
              </a:extLst>
            </p:cNvPr>
            <p:cNvSpPr txBox="1"/>
            <p:nvPr/>
          </p:nvSpPr>
          <p:spPr>
            <a:xfrm>
              <a:off x="4921381" y="1178579"/>
              <a:ext cx="3979844" cy="1427154"/>
            </a:xfrm>
            <a:prstGeom prst="rect">
              <a:avLst/>
            </a:prstGeom>
            <a:noFill/>
          </p:spPr>
          <p:txBody>
            <a:bodyPr vert="horz" wrap="square" rtlCol="0" anchor="ctr">
              <a:spAutoFit/>
            </a:bodyPr>
            <a:lstStyle/>
            <a:p>
              <a:pPr algn="just">
                <a:lnSpc>
                  <a:spcPct val="93000"/>
                </a:lnSpc>
                <a:spcBef>
                  <a:spcPts val="100"/>
                </a:spcBef>
                <a:buClr>
                  <a:schemeClr val="tx1"/>
                </a:buClr>
                <a:buSzPct val="100000"/>
              </a:pPr>
              <a:r>
                <a:rPr lang="fr-FR" sz="1000" b="1" dirty="0">
                  <a:latin typeface="Marianne" panose="02000000000000000000" pitchFamily="2" charset="0"/>
                </a:rPr>
                <a:t>P:  Assurer la convergence entre le référentiel d’évaluation de la qualité de la HAS et les objectifs cadres des CPOM pour utiliser la démarche d’amélioration de la qualité comme levier de transformation des pratiques des Esat, en améliorant la transparence des informations collectées [HAS, ARS].</a:t>
              </a:r>
            </a:p>
            <a:p>
              <a:pPr algn="just">
                <a:lnSpc>
                  <a:spcPct val="93000"/>
                </a:lnSpc>
                <a:spcBef>
                  <a:spcPts val="100"/>
                </a:spcBef>
                <a:buClr>
                  <a:schemeClr val="tx1"/>
                </a:buClr>
                <a:buSzPct val="100000"/>
              </a:pPr>
              <a:endParaRPr lang="fr-FR" sz="1000" b="1" dirty="0">
                <a:latin typeface="Marianne" panose="02000000000000000000" pitchFamily="2" charset="0"/>
              </a:endParaRPr>
            </a:p>
            <a:p>
              <a:pPr algn="just">
                <a:lnSpc>
                  <a:spcPct val="93000"/>
                </a:lnSpc>
                <a:spcBef>
                  <a:spcPts val="100"/>
                </a:spcBef>
                <a:buClr>
                  <a:schemeClr val="tx1"/>
                </a:buClr>
                <a:buSzPct val="100000"/>
              </a:pPr>
              <a:endParaRPr lang="fr-FR" sz="1000" b="1" dirty="0">
                <a:latin typeface="Marianne" panose="02000000000000000000" pitchFamily="2" charset="0"/>
              </a:endParaRPr>
            </a:p>
            <a:p>
              <a:pPr algn="just">
                <a:lnSpc>
                  <a:spcPct val="93000"/>
                </a:lnSpc>
                <a:spcBef>
                  <a:spcPts val="100"/>
                </a:spcBef>
                <a:buClr>
                  <a:schemeClr val="tx1"/>
                </a:buClr>
                <a:buSzPct val="100000"/>
              </a:pPr>
              <a:r>
                <a:rPr lang="fr-FR" sz="1000" b="1" dirty="0">
                  <a:latin typeface="Marianne" panose="02000000000000000000" pitchFamily="2" charset="0"/>
                </a:rPr>
                <a:t>P:  Mettre en œuvre un plan de contrôle des Esat, intégré au plan de contrôle national annoncé par la CNH, pour vérifier la qualité de l’accompagnement médico-social, les efforts fournis par l’Esat pour assurer son rôle en formation professionnelle et en passerelle vers le milieu ordinaire. Ces orientations seraient inscrites dans le plan des orientations nationales inspection contrôle (</a:t>
              </a:r>
              <a:r>
                <a:rPr lang="fr-FR" sz="1000" b="1" dirty="0" err="1">
                  <a:latin typeface="Marianne" panose="02000000000000000000" pitchFamily="2" charset="0"/>
                </a:rPr>
                <a:t>Onic</a:t>
              </a:r>
              <a:r>
                <a:rPr lang="fr-FR" sz="1000" b="1" dirty="0">
                  <a:latin typeface="Marianne" panose="02000000000000000000" pitchFamily="2" charset="0"/>
                </a:rPr>
                <a:t>) afin que les ARS les inscrivent dans leur programme régional d’inspections-contrôle.</a:t>
              </a:r>
            </a:p>
            <a:p>
              <a:endParaRPr lang="fr-FR" sz="1000" b="1" dirty="0">
                <a:latin typeface="Marianne" panose="02000000000000000000" pitchFamily="2" charset="0"/>
              </a:endParaRPr>
            </a:p>
          </p:txBody>
        </p:sp>
        <p:cxnSp>
          <p:nvCxnSpPr>
            <p:cNvPr id="11" name="Connecteur droit 10">
              <a:extLst>
                <a:ext uri="{FF2B5EF4-FFF2-40B4-BE49-F238E27FC236}">
                  <a16:creationId xmlns:a16="http://schemas.microsoft.com/office/drawing/2014/main" id="{E63E337D-8F71-4F59-97E1-FAF7E7815DAC}"/>
                </a:ext>
              </a:extLst>
            </p:cNvPr>
            <p:cNvCxnSpPr/>
            <p:nvPr/>
          </p:nvCxnSpPr>
          <p:spPr>
            <a:xfrm>
              <a:off x="4819425" y="1135871"/>
              <a:ext cx="3888007"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3" name="ZoneTexte 12">
            <a:extLst>
              <a:ext uri="{FF2B5EF4-FFF2-40B4-BE49-F238E27FC236}">
                <a16:creationId xmlns:a16="http://schemas.microsoft.com/office/drawing/2014/main" id="{910539A0-542D-4AC8-B30E-12439DDC8318}"/>
              </a:ext>
            </a:extLst>
          </p:cNvPr>
          <p:cNvSpPr txBox="1"/>
          <p:nvPr/>
        </p:nvSpPr>
        <p:spPr>
          <a:xfrm>
            <a:off x="4819425" y="1243576"/>
            <a:ext cx="4464037" cy="861774"/>
          </a:xfrm>
          <a:prstGeom prst="rect">
            <a:avLst/>
          </a:prstGeom>
          <a:noFill/>
        </p:spPr>
        <p:txBody>
          <a:bodyPr vert="horz" wrap="square" rtlCol="0" anchor="ctr">
            <a:spAutoFit/>
          </a:bodyPr>
          <a:lstStyle/>
          <a:p>
            <a:r>
              <a:rPr lang="fr-FR" sz="1100" b="1" dirty="0">
                <a:solidFill>
                  <a:schemeClr val="tx1">
                    <a:lumMod val="50000"/>
                    <a:lumOff val="50000"/>
                  </a:schemeClr>
                </a:solidFill>
                <a:latin typeface="Marianne" panose="02000000000000000000" pitchFamily="2" charset="0"/>
              </a:rPr>
              <a:t>Mettre en place des garanties sur le fonctionnement et la qualité des prestations par la mise en place d’un regard tiers</a:t>
            </a:r>
          </a:p>
          <a:p>
            <a:endParaRPr lang="fr-FR" sz="1400" b="1" dirty="0">
              <a:solidFill>
                <a:schemeClr val="tx1">
                  <a:lumMod val="50000"/>
                  <a:lumOff val="50000"/>
                </a:schemeClr>
              </a:solidFill>
              <a:latin typeface="Marianne" panose="02000000000000000000" pitchFamily="2" charset="0"/>
            </a:endParaRPr>
          </a:p>
          <a:p>
            <a:endParaRPr lang="fr-FR" sz="1400" b="1" dirty="0">
              <a:latin typeface="Marianne" panose="02000000000000000000" pitchFamily="2" charset="0"/>
            </a:endParaRPr>
          </a:p>
        </p:txBody>
      </p:sp>
      <p:pic>
        <p:nvPicPr>
          <p:cNvPr id="15" name="Graphique 14" descr="Liste de contrôle avec un remplissage uni">
            <a:extLst>
              <a:ext uri="{FF2B5EF4-FFF2-40B4-BE49-F238E27FC236}">
                <a16:creationId xmlns:a16="http://schemas.microsoft.com/office/drawing/2014/main" id="{063BEE37-EC88-455C-8982-550382E0B08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21193" y="1908761"/>
            <a:ext cx="559884" cy="559884"/>
          </a:xfrm>
          <a:prstGeom prst="rect">
            <a:avLst/>
          </a:prstGeom>
        </p:spPr>
      </p:pic>
      <p:pic>
        <p:nvPicPr>
          <p:cNvPr id="17" name="Graphique 16" descr="Loupe avec un remplissage uni">
            <a:extLst>
              <a:ext uri="{FF2B5EF4-FFF2-40B4-BE49-F238E27FC236}">
                <a16:creationId xmlns:a16="http://schemas.microsoft.com/office/drawing/2014/main" id="{8753789F-B647-412D-A4E0-F018035E5C3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91403" y="2981647"/>
            <a:ext cx="457201" cy="457201"/>
          </a:xfrm>
          <a:prstGeom prst="rect">
            <a:avLst/>
          </a:prstGeom>
        </p:spPr>
      </p:pic>
      <p:graphicFrame>
        <p:nvGraphicFramePr>
          <p:cNvPr id="20" name="Graphique 19">
            <a:extLst>
              <a:ext uri="{FF2B5EF4-FFF2-40B4-BE49-F238E27FC236}">
                <a16:creationId xmlns:a16="http://schemas.microsoft.com/office/drawing/2014/main" id="{2D86E3F8-8571-4ED2-BF03-B745B782BE9B}"/>
              </a:ext>
            </a:extLst>
          </p:cNvPr>
          <p:cNvGraphicFramePr>
            <a:graphicFrameLocks/>
          </p:cNvGraphicFramePr>
          <p:nvPr>
            <p:extLst>
              <p:ext uri="{D42A27DB-BD31-4B8C-83A1-F6EECF244321}">
                <p14:modId xmlns:p14="http://schemas.microsoft.com/office/powerpoint/2010/main" val="1783036523"/>
              </p:ext>
            </p:extLst>
          </p:nvPr>
        </p:nvGraphicFramePr>
        <p:xfrm>
          <a:off x="633017" y="3675001"/>
          <a:ext cx="3269372" cy="153970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10931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F4DDC7-EC7F-41D7-9418-0BE3B3BB62AA}"/>
              </a:ext>
            </a:extLst>
          </p:cNvPr>
          <p:cNvSpPr>
            <a:spLocks noGrp="1"/>
          </p:cNvSpPr>
          <p:nvPr>
            <p:ph type="sldNum" sz="quarter" idx="12"/>
          </p:nvPr>
        </p:nvSpPr>
        <p:spPr/>
        <p:txBody>
          <a:bodyPr/>
          <a:lstStyle/>
          <a:p>
            <a:fld id="{733122C9-A0B9-462F-8757-0847AD287B63}" type="slidenum">
              <a:rPr lang="fr-FR" smtClean="0"/>
              <a:pPr/>
              <a:t>22</a:t>
            </a:fld>
            <a:endParaRPr lang="fr-FR" dirty="0"/>
          </a:p>
        </p:txBody>
      </p:sp>
      <p:sp>
        <p:nvSpPr>
          <p:cNvPr id="5" name="Titre 4">
            <a:extLst>
              <a:ext uri="{FF2B5EF4-FFF2-40B4-BE49-F238E27FC236}">
                <a16:creationId xmlns:a16="http://schemas.microsoft.com/office/drawing/2014/main" id="{B9DF16AD-02FB-4721-91E4-CB11EC45DFF3}"/>
              </a:ext>
            </a:extLst>
          </p:cNvPr>
          <p:cNvSpPr>
            <a:spLocks noGrp="1"/>
          </p:cNvSpPr>
          <p:nvPr>
            <p:ph type="title"/>
          </p:nvPr>
        </p:nvSpPr>
        <p:spPr/>
        <p:txBody>
          <a:bodyPr/>
          <a:lstStyle/>
          <a:p>
            <a:endParaRPr lang="fr-FR"/>
          </a:p>
        </p:txBody>
      </p:sp>
      <p:pic>
        <p:nvPicPr>
          <p:cNvPr id="6" name="Image 5">
            <a:extLst>
              <a:ext uri="{FF2B5EF4-FFF2-40B4-BE49-F238E27FC236}">
                <a16:creationId xmlns:a16="http://schemas.microsoft.com/office/drawing/2014/main" id="{11263B27-60A5-447B-9E21-08B2477751C6}"/>
              </a:ext>
            </a:extLst>
          </p:cNvPr>
          <p:cNvPicPr>
            <a:picLocks noChangeAspect="1"/>
          </p:cNvPicPr>
          <p:nvPr/>
        </p:nvPicPr>
        <p:blipFill rotWithShape="1">
          <a:blip r:embed="rId2">
            <a:extLst>
              <a:ext uri="{28A0092B-C50C-407E-A947-70E740481C1C}">
                <a14:useLocalDpi xmlns:a14="http://schemas.microsoft.com/office/drawing/2010/main" val="0"/>
              </a:ext>
            </a:extLst>
          </a:blip>
          <a:srcRect r="47814" b="25096"/>
          <a:stretch/>
        </p:blipFill>
        <p:spPr>
          <a:xfrm>
            <a:off x="3626194" y="2973233"/>
            <a:ext cx="1891611" cy="2170267"/>
          </a:xfrm>
          <a:prstGeom prst="rect">
            <a:avLst/>
          </a:prstGeom>
        </p:spPr>
      </p:pic>
    </p:spTree>
    <p:extLst>
      <p:ext uri="{BB962C8B-B14F-4D97-AF65-F5344CB8AC3E}">
        <p14:creationId xmlns:p14="http://schemas.microsoft.com/office/powerpoint/2010/main" val="2695427508"/>
      </p:ext>
    </p:extLst>
  </p:cSld>
  <p:clrMapOvr>
    <a:masterClrMapping/>
  </p:clrMapOvr>
</p:sld>
</file>

<file path=ppt/theme/theme1.xml><?xml version="1.0" encoding="utf-8"?>
<a:theme xmlns:a="http://schemas.openxmlformats.org/drawingml/2006/main" name="Template IGF_seule">
  <a:themeElements>
    <a:clrScheme name="Palette IGF">
      <a:dk1>
        <a:sysClr val="windowText" lastClr="000000"/>
      </a:dk1>
      <a:lt1>
        <a:sysClr val="window" lastClr="FFFFFF"/>
      </a:lt1>
      <a:dk2>
        <a:srgbClr val="A5A5A5"/>
      </a:dk2>
      <a:lt2>
        <a:srgbClr val="EEECE1"/>
      </a:lt2>
      <a:accent1>
        <a:srgbClr val="096C41"/>
      </a:accent1>
      <a:accent2>
        <a:srgbClr val="737C24"/>
      </a:accent2>
      <a:accent3>
        <a:srgbClr val="D69A00"/>
      </a:accent3>
      <a:accent4>
        <a:srgbClr val="E17D18"/>
      </a:accent4>
      <a:accent5>
        <a:srgbClr val="9F0025"/>
      </a:accent5>
      <a:accent6>
        <a:srgbClr val="AE535C"/>
      </a:accent6>
      <a:hlink>
        <a:srgbClr val="096C41"/>
      </a:hlink>
      <a:folHlink>
        <a:srgbClr val="096C41"/>
      </a:folHlink>
    </a:clrScheme>
    <a:fontScheme name="Marianne">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pPr>
      <a:bodyPr rtlCol="0" anchor="ctr">
        <a:normAutofit/>
      </a:bodyPr>
      <a:lstStyle>
        <a:defPPr algn="ctr">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emplate IGF" id="{28BD3AF8-AD6B-4EF2-A43E-578C685109F4}" vid="{8F96D276-A8D1-4CA7-BE6B-C57FFF7030D4}"/>
    </a:ext>
  </a:extLst>
</a:theme>
</file>

<file path=ppt/theme/theme2.xml><?xml version="1.0" encoding="utf-8"?>
<a:theme xmlns:a="http://schemas.openxmlformats.org/drawingml/2006/main" name="Template IGF_conjoint">
  <a:themeElements>
    <a:clrScheme name="Palette IGF">
      <a:dk1>
        <a:sysClr val="windowText" lastClr="000000"/>
      </a:dk1>
      <a:lt1>
        <a:sysClr val="window" lastClr="FFFFFF"/>
      </a:lt1>
      <a:dk2>
        <a:srgbClr val="A5A5A5"/>
      </a:dk2>
      <a:lt2>
        <a:srgbClr val="EEECE1"/>
      </a:lt2>
      <a:accent1>
        <a:srgbClr val="096C41"/>
      </a:accent1>
      <a:accent2>
        <a:srgbClr val="737C24"/>
      </a:accent2>
      <a:accent3>
        <a:srgbClr val="D69A00"/>
      </a:accent3>
      <a:accent4>
        <a:srgbClr val="E17D18"/>
      </a:accent4>
      <a:accent5>
        <a:srgbClr val="9F0025"/>
      </a:accent5>
      <a:accent6>
        <a:srgbClr val="AE535C"/>
      </a:accent6>
      <a:hlink>
        <a:srgbClr val="096C41"/>
      </a:hlink>
      <a:folHlink>
        <a:srgbClr val="096C41"/>
      </a:folHlink>
    </a:clrScheme>
    <a:fontScheme name="Marianne">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pPr>
      <a:bodyPr rtlCol="0" anchor="ctr">
        <a:normAutofit/>
      </a:bodyPr>
      <a:lstStyle>
        <a:defPPr algn="ctr">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EMPLATE_IGAS 16-9.potx" id="{F0BF0DAA-8C08-4F93-89D8-4DB94C98FC34}" vid="{84EDEDC2-48F1-4334-9027-9CCAC5933943}"/>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IGF 2">
    <a:dk1>
      <a:sysClr val="windowText" lastClr="000000"/>
    </a:dk1>
    <a:lt1>
      <a:sysClr val="window" lastClr="FFFFFF"/>
    </a:lt1>
    <a:dk2>
      <a:srgbClr val="A5A5A5"/>
    </a:dk2>
    <a:lt2>
      <a:srgbClr val="EEECE1"/>
    </a:lt2>
    <a:accent1>
      <a:srgbClr val="005472"/>
    </a:accent1>
    <a:accent2>
      <a:srgbClr val="CA002F"/>
    </a:accent2>
    <a:accent3>
      <a:srgbClr val="F07F0A"/>
    </a:accent3>
    <a:accent4>
      <a:srgbClr val="FEC000"/>
    </a:accent4>
    <a:accent5>
      <a:srgbClr val="BCAC16"/>
    </a:accent5>
    <a:accent6>
      <a:srgbClr val="008339"/>
    </a:accent6>
    <a:hlink>
      <a:srgbClr val="005A38"/>
    </a:hlink>
    <a:folHlink>
      <a:srgbClr val="005A38"/>
    </a:folHlink>
  </a:clrScheme>
  <a:fontScheme name="IGF 2">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IGF 2">
    <a:dk1>
      <a:sysClr val="windowText" lastClr="000000"/>
    </a:dk1>
    <a:lt1>
      <a:sysClr val="window" lastClr="FFFFFF"/>
    </a:lt1>
    <a:dk2>
      <a:srgbClr val="A5A5A5"/>
    </a:dk2>
    <a:lt2>
      <a:srgbClr val="EEECE1"/>
    </a:lt2>
    <a:accent1>
      <a:srgbClr val="005472"/>
    </a:accent1>
    <a:accent2>
      <a:srgbClr val="CA002F"/>
    </a:accent2>
    <a:accent3>
      <a:srgbClr val="F07F0A"/>
    </a:accent3>
    <a:accent4>
      <a:srgbClr val="FEC000"/>
    </a:accent4>
    <a:accent5>
      <a:srgbClr val="BCAC16"/>
    </a:accent5>
    <a:accent6>
      <a:srgbClr val="008339"/>
    </a:accent6>
    <a:hlink>
      <a:srgbClr val="005A38"/>
    </a:hlink>
    <a:folHlink>
      <a:srgbClr val="005A38"/>
    </a:folHlink>
  </a:clrScheme>
  <a:fontScheme name="IGF 2">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C7224E0B61DD54CB8133F066F7C2BF1" ma:contentTypeVersion="12" ma:contentTypeDescription="Crée un document." ma:contentTypeScope="" ma:versionID="7f0a3a3b6a602a101fcd0c37d499fcc9">
  <xsd:schema xmlns:xsd="http://www.w3.org/2001/XMLSchema" xmlns:xs="http://www.w3.org/2001/XMLSchema" xmlns:p="http://schemas.microsoft.com/office/2006/metadata/properties" xmlns:ns3="4f65a5b9-9a5f-43ad-9760-e17d0a29cad3" targetNamespace="http://schemas.microsoft.com/office/2006/metadata/properties" ma:root="true" ma:fieldsID="5391e3d6c5d53b287b5092f0b807a270" ns3:_="">
    <xsd:import namespace="4f65a5b9-9a5f-43ad-9760-e17d0a29cad3"/>
    <xsd:element name="properties">
      <xsd:complexType>
        <xsd:sequence>
          <xsd:element name="documentManagement">
            <xsd:complexType>
              <xsd:all>
                <xsd:element ref="ns3:_activity"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LengthInSeconds" minOccurs="0"/>
                <xsd:element ref="ns3:MediaServiceOCR"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65a5b9-9a5f-43ad-9760-e17d0a29cad3"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f65a5b9-9a5f-43ad-9760-e17d0a29cad3" xsi:nil="true"/>
  </documentManagement>
</p:properties>
</file>

<file path=customXml/itemProps1.xml><?xml version="1.0" encoding="utf-8"?>
<ds:datastoreItem xmlns:ds="http://schemas.openxmlformats.org/officeDocument/2006/customXml" ds:itemID="{C4F0A236-F197-4B02-ABCE-3D26BC73BBD7}">
  <ds:schemaRefs>
    <ds:schemaRef ds:uri="http://schemas.microsoft.com/sharepoint/v3/contenttype/forms"/>
  </ds:schemaRefs>
</ds:datastoreItem>
</file>

<file path=customXml/itemProps2.xml><?xml version="1.0" encoding="utf-8"?>
<ds:datastoreItem xmlns:ds="http://schemas.openxmlformats.org/officeDocument/2006/customXml" ds:itemID="{22E27E6D-F54A-49AC-8075-2EC8D56728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65a5b9-9a5f-43ad-9760-e17d0a29ca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BB03594-D004-4795-B66A-995964A79A9F}">
  <ds:schemaRefs>
    <ds:schemaRef ds:uri="4f65a5b9-9a5f-43ad-9760-e17d0a29cad3"/>
    <ds:schemaRef ds:uri="http://schemas.microsoft.com/office/infopath/2007/PartnerControls"/>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Default Theme</Template>
  <TotalTime>2657</TotalTime>
  <Words>4349</Words>
  <Application>Microsoft Office PowerPoint</Application>
  <PresentationFormat>Affichage à l'écran (16:9)</PresentationFormat>
  <Paragraphs>351</Paragraphs>
  <Slides>22</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22</vt:i4>
      </vt:variant>
    </vt:vector>
  </HeadingPairs>
  <TitlesOfParts>
    <vt:vector size="29" baseType="lpstr">
      <vt:lpstr>Arial</vt:lpstr>
      <vt:lpstr>Cambria</vt:lpstr>
      <vt:lpstr>Marianne</vt:lpstr>
      <vt:lpstr>Wingdings</vt:lpstr>
      <vt:lpstr>Wingdings 2</vt:lpstr>
      <vt:lpstr>Template IGF_seule</vt:lpstr>
      <vt:lpstr>Template IGF_conjoint</vt:lpstr>
      <vt:lpstr>Présentation PowerPoint</vt:lpstr>
      <vt:lpstr>Présentation PowerPoint</vt:lpstr>
      <vt:lpstr>Les Esat sont des établissements reconnus dans leur double mission de garantir un travail et de fournir un accompagnement médico-social aux personnes handicapées qu’ils accueillent </vt:lpstr>
      <vt:lpstr>Les caractéristiques des travailleurs en Esat n’ont évolué qu’à la marge entre les dernières enquêtes de la Drees disponibles (2014 et 2018)</vt:lpstr>
      <vt:lpstr>Présentation PowerPoint</vt:lpstr>
      <vt:lpstr>2. Les effets du plan de transformation des Esat ne se matérialisent encore que partiellement  </vt:lpstr>
      <vt:lpstr>Le rapport IGF-IGAS 2019, qui est venu conforter les Esat, tout en ouvrant la voie à des transformations, n’a pas réduit la polarisation des positions des acteurs</vt:lpstr>
      <vt:lpstr>Pour répondre à ces demandes, la mission a rencontré plus de 250 interlocuteurs, mobilisé plusieurs sources de données administratives et financières, malgré certaines difficultés rencontrées. </vt:lpstr>
      <vt:lpstr>Les 120 000 travailleurs d’Esat disposent d’un contrat exorbitant du droit commun et d’un revenu disponible moyen compris entre 1 269 € et 1 819 € net par mois</vt:lpstr>
      <vt:lpstr>3. La réforme envisagée par la lettre de mission constituerait un choc d’offre disproportionné pour les Esat avec un gain limité pour une majorité de travailleurs, et des pertes pour les autres </vt:lpstr>
      <vt:lpstr>La réforme envisagée constituerait un choc d’offre disproportionné avec un gain limité pour une majorité de travailleurs, et des pertes pour les autres</vt:lpstr>
      <vt:lpstr>La hausse de rémunération, même faiblement prise en charge par les Esat, constituerait un choc d’offre disproportionné, malgré le mécanisme des allègements généraux, avec un gain limité pour une majorité de travailleurs, et des pertes pour les autres</vt:lpstr>
      <vt:lpstr>Le secteur présente des capacités de transformation limitées à court terme pour faire face à cette hausse du coût du travail</vt:lpstr>
      <vt:lpstr>La hausse de rémunération, même faiblement prise en charge par les Esat, constituerait un choc d’offre disproportionné avec un gain limité pour une majorité de travailleurs, et des pertes pour les autres</vt:lpstr>
      <vt:lpstr>Cette réforme représenterait un gain pour les finances publiques de 50,3M€/an, un coût pour les Esat de 48,1M€/an et un gain modéré de 28,7€/mois pour les travailleurs</vt:lpstr>
      <vt:lpstr>4. L’objectif prioritaire devrait être de poursuivre la réforme des Esat en garantissant davantage l’adéquation des solutions aux besoins individuels des personnes tout en renforçant les possibilités et la sécurisation des parcours  </vt:lpstr>
      <vt:lpstr>Présentation PowerPoint</vt:lpstr>
      <vt:lpstr>Présentation PowerPoint</vt:lpstr>
      <vt:lpstr>Mettre de la clarté dans la rémunération des travailleurs handicapés, mieux reconnaitre la valeur de leur travail et renforcer leurs droits</vt:lpstr>
      <vt:lpstr>Prolonger le plan de transformation des Esat, en adoptant un fonctionnement plus transparent, un financement plus cohérent avec leur double mission et en renforçant la capacité à maîtriser leurs risques</vt:lpstr>
      <vt:lpstr>Prolonger le plan de transformation des Esat, en adoptant un fonctionnement plus transparent, un financement plus cohérent avec leur double mission et en renforçant la capacité à maîtriser leurs risques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Ilyes Bennaceur</dc:creator>
  <cp:lastModifiedBy>LE BAYON, Denis (IGAS/INSPECTANTS)</cp:lastModifiedBy>
  <cp:revision>116</cp:revision>
  <dcterms:created xsi:type="dcterms:W3CDTF">2024-01-11T15:49:04Z</dcterms:created>
  <dcterms:modified xsi:type="dcterms:W3CDTF">2024-05-29T15:02:09Z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0x0101004C7224E0B61DD54CB8133F066F7C2BF1</vt:lpwstr>
  </property>
</Properties>
</file>